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580" r:id="rId2"/>
    <p:sldId id="588" r:id="rId3"/>
    <p:sldId id="590" r:id="rId4"/>
    <p:sldId id="624" r:id="rId5"/>
    <p:sldId id="625" r:id="rId6"/>
    <p:sldId id="626" r:id="rId7"/>
    <p:sldId id="627" r:id="rId8"/>
    <p:sldId id="594" r:id="rId9"/>
    <p:sldId id="628" r:id="rId10"/>
    <p:sldId id="375" r:id="rId11"/>
    <p:sldId id="629" r:id="rId12"/>
    <p:sldId id="597" r:id="rId13"/>
    <p:sldId id="630" r:id="rId14"/>
    <p:sldId id="631" r:id="rId15"/>
    <p:sldId id="599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3" r:id="rId24"/>
    <p:sldId id="614" r:id="rId25"/>
    <p:sldId id="615" r:id="rId26"/>
    <p:sldId id="610" r:id="rId27"/>
    <p:sldId id="616" r:id="rId28"/>
    <p:sldId id="617" r:id="rId29"/>
    <p:sldId id="623" r:id="rId30"/>
    <p:sldId id="618" r:id="rId31"/>
    <p:sldId id="619" r:id="rId32"/>
    <p:sldId id="632" r:id="rId3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080580F-A111-483F-B8E7-5403D97247BF}">
          <p14:sldIdLst>
            <p14:sldId id="580"/>
            <p14:sldId id="588"/>
            <p14:sldId id="590"/>
            <p14:sldId id="624"/>
            <p14:sldId id="625"/>
            <p14:sldId id="626"/>
            <p14:sldId id="627"/>
            <p14:sldId id="594"/>
            <p14:sldId id="628"/>
            <p14:sldId id="375"/>
            <p14:sldId id="629"/>
            <p14:sldId id="597"/>
            <p14:sldId id="630"/>
            <p14:sldId id="631"/>
            <p14:sldId id="599"/>
            <p14:sldId id="603"/>
            <p14:sldId id="604"/>
            <p14:sldId id="605"/>
            <p14:sldId id="606"/>
            <p14:sldId id="607"/>
            <p14:sldId id="608"/>
            <p14:sldId id="609"/>
            <p14:sldId id="613"/>
            <p14:sldId id="614"/>
            <p14:sldId id="615"/>
            <p14:sldId id="610"/>
            <p14:sldId id="616"/>
            <p14:sldId id="617"/>
            <p14:sldId id="623"/>
            <p14:sldId id="618"/>
            <p14:sldId id="619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5054"/>
    <a:srgbClr val="FFE48F"/>
    <a:srgbClr val="4E4D5E"/>
    <a:srgbClr val="ABAABA"/>
    <a:srgbClr val="1D1D1B"/>
    <a:srgbClr val="DE2933"/>
    <a:srgbClr val="F2F2F2"/>
    <a:srgbClr val="FFFFFF"/>
    <a:srgbClr val="ECECE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2" autoAdjust="0"/>
    <p:restoredTop sz="99878" autoAdjust="0"/>
  </p:normalViewPr>
  <p:slideViewPr>
    <p:cSldViewPr>
      <p:cViewPr varScale="1">
        <p:scale>
          <a:sx n="85" d="100"/>
          <a:sy n="85" d="100"/>
        </p:scale>
        <p:origin x="1022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23F8-1023-44DB-94FA-324FF4C25C44}" type="datetimeFigureOut">
              <a:rPr lang="ko-KR" altLang="en-US" smtClean="0"/>
              <a:pPr/>
              <a:t>2020-01-10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1AB3-0D09-4229-8046-2E50F36D28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2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9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68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6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62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3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6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0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6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90E9D-60B0-4E12-89F1-BFD464F00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632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BF82A-A657-48CC-B56B-8C33974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9504" y="6525344"/>
            <a:ext cx="416496" cy="287758"/>
          </a:xfrm>
        </p:spPr>
        <p:txBody>
          <a:bodyPr/>
          <a:lstStyle>
            <a:lvl1pPr>
              <a:defRPr b="1"/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1E8A90-373E-4095-A817-705F5CD9AAE7}"/>
              </a:ext>
            </a:extLst>
          </p:cNvPr>
          <p:cNvGrpSpPr/>
          <p:nvPr userDrawn="1"/>
        </p:nvGrpSpPr>
        <p:grpSpPr>
          <a:xfrm>
            <a:off x="200024" y="2132856"/>
            <a:ext cx="9610724" cy="4536231"/>
            <a:chOff x="302539" y="2132856"/>
            <a:chExt cx="9403435" cy="4536231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D89A30DF-5BFF-46F3-B206-098D2C8470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539" y="2132856"/>
              <a:ext cx="9403435" cy="4536231"/>
            </a:xfrm>
            <a:prstGeom prst="rect">
              <a:avLst/>
            </a:prstGeom>
            <a:gradFill>
              <a:gsLst>
                <a:gs pos="0">
                  <a:schemeClr val="bg1">
                    <a:lumMod val="87000"/>
                    <a:lumOff val="1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3175">
              <a:noFill/>
            </a:ln>
            <a:effectLst>
              <a:outerShdw blurRad="241300" dist="2540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14000"/>
                </a:lnSpc>
              </a:pP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5E20572-627A-41BC-B8A8-4F4A681665EB}"/>
                </a:ext>
              </a:extLst>
            </p:cNvPr>
            <p:cNvSpPr/>
            <p:nvPr userDrawn="1"/>
          </p:nvSpPr>
          <p:spPr>
            <a:xfrm>
              <a:off x="312674" y="2132856"/>
              <a:ext cx="3082469" cy="4523524"/>
            </a:xfrm>
            <a:prstGeom prst="roundRect">
              <a:avLst>
                <a:gd name="adj" fmla="val 759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>
              <a:outerShdw blurRad="2413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E2BAC0-3262-41BA-B534-CEF81EF3C1A1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1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193FD6-AFBB-46EF-A2C0-F1CE18B8C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16880"/>
            <a:ext cx="2736751" cy="431800"/>
          </a:xfrm>
        </p:spPr>
        <p:txBody>
          <a:bodyPr/>
          <a:lstStyle>
            <a:lvl1pPr algn="l">
              <a:defRPr sz="1050" b="1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INSERT MAIN INDEX</a:t>
            </a:r>
            <a:br>
              <a:rPr lang="en-US" altLang="ko-KR" dirty="0"/>
            </a:br>
            <a:r>
              <a:rPr lang="en-US" altLang="ko-KR" dirty="0"/>
              <a:t>ADSTOREPOST.COM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627133-8902-4F24-8CC3-F18D4EAAB698}"/>
              </a:ext>
            </a:extLst>
          </p:cNvPr>
          <p:cNvCxnSpPr>
            <a:cxnSpLocks/>
          </p:cNvCxnSpPr>
          <p:nvPr userDrawn="1"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0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88914"/>
            <a:ext cx="891540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3429000"/>
            <a:ext cx="8915400" cy="26971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89504" y="6570242"/>
            <a:ext cx="416496" cy="28775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 spc="-6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DA66CEA-950D-4ED2-8031-E49FB3C840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000" b="1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 spc="-6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26" userDrawn="1">
          <p15:clr>
            <a:srgbClr val="F26B43"/>
          </p15:clr>
        </p15:guide>
        <p15:guide id="4" pos="611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AAEFC3-4A07-4F7F-9269-7945A3A91AC7}"/>
              </a:ext>
            </a:extLst>
          </p:cNvPr>
          <p:cNvSpPr/>
          <p:nvPr/>
        </p:nvSpPr>
        <p:spPr>
          <a:xfrm>
            <a:off x="200026" y="188913"/>
            <a:ext cx="95059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1873ED-3609-41EC-935D-DF10A200BAAE}"/>
              </a:ext>
            </a:extLst>
          </p:cNvPr>
          <p:cNvCxnSpPr>
            <a:cxnSpLocks/>
          </p:cNvCxnSpPr>
          <p:nvPr/>
        </p:nvCxnSpPr>
        <p:spPr>
          <a:xfrm flipH="1">
            <a:off x="1618348" y="188913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440D304-6D8C-4BDE-B786-B22F4E5AB803}"/>
              </a:ext>
            </a:extLst>
          </p:cNvPr>
          <p:cNvSpPr/>
          <p:nvPr/>
        </p:nvSpPr>
        <p:spPr>
          <a:xfrm>
            <a:off x="2578101" y="1118053"/>
            <a:ext cx="4749800" cy="4621894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7" name="Text Box 10">
            <a:extLst>
              <a:ext uri="{FF2B5EF4-FFF2-40B4-BE49-F238E27FC236}">
                <a16:creationId xmlns:a16="http://schemas.microsoft.com/office/drawing/2014/main" id="{002775C0-0877-4109-BEF9-83B4BDF2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1" y="5794134"/>
            <a:ext cx="31669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손안우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신서영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이병화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,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윤서호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8" name="Text Box 10">
            <a:extLst>
              <a:ext uri="{FF2B5EF4-FFF2-40B4-BE49-F238E27FC236}">
                <a16:creationId xmlns:a16="http://schemas.microsoft.com/office/drawing/2014/main" id="{05564E98-6ACD-45B4-8DCF-25D0FB3CB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176" y="5794134"/>
            <a:ext cx="790719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r>
              <a:rPr lang="en-US" altLang="ko-KR" sz="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2019.12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36A3360-DA80-4DBD-A1C2-F417FCC00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99" y="2777885"/>
            <a:ext cx="41869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AAA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Always Accessible Ameliorate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FB9710-2ADD-4416-98AF-C12F0204881E}"/>
              </a:ext>
            </a:extLst>
          </p:cNvPr>
          <p:cNvSpPr/>
          <p:nvPr/>
        </p:nvSpPr>
        <p:spPr>
          <a:xfrm>
            <a:off x="3114018" y="4479441"/>
            <a:ext cx="134368" cy="134368"/>
          </a:xfrm>
          <a:prstGeom prst="ellipse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7A3C47-0D7E-4EA7-8AC6-71524F8EB560}"/>
              </a:ext>
            </a:extLst>
          </p:cNvPr>
          <p:cNvSpPr/>
          <p:nvPr/>
        </p:nvSpPr>
        <p:spPr>
          <a:xfrm>
            <a:off x="7094206" y="5506256"/>
            <a:ext cx="233689" cy="233689"/>
          </a:xfrm>
          <a:prstGeom prst="rect">
            <a:avLst/>
          </a:prstGeom>
          <a:solidFill>
            <a:srgbClr val="DA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67891F9A-0B76-49BD-997F-12435C78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958" y="2071219"/>
            <a:ext cx="1833488" cy="35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/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12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646439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5B4317E-C2D9-45DB-8864-B5A1131F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7" y="727577"/>
            <a:ext cx="6247630" cy="41518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76718"/>
              </p:ext>
            </p:extLst>
          </p:nvPr>
        </p:nvGraphicFramePr>
        <p:xfrm>
          <a:off x="6737281" y="729997"/>
          <a:ext cx="2736304" cy="56513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main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83687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제일 처음 보여지는 페이지로 가장 중심 기능인 검색이 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가능하고 구매자의 가입 및 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로그인이 가능한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51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클릭</a:t>
                      </a:r>
                      <a:r>
                        <a:rPr lang="ko-KR" altLang="en-US" sz="1300" baseline="0" dirty="0"/>
                        <a:t> 시</a:t>
                      </a:r>
                      <a:r>
                        <a:rPr lang="en-US" altLang="ko-KR" sz="1300" baseline="0" dirty="0"/>
                        <a:t> Main</a:t>
                      </a:r>
                      <a:r>
                        <a:rPr lang="ko-KR" altLang="en-US" sz="1300" baseline="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고객센터 </a:t>
                      </a:r>
                      <a:r>
                        <a:rPr lang="en-US" altLang="ko-KR" sz="1300" dirty="0"/>
                        <a:t>– Q&amp;A </a:t>
                      </a:r>
                      <a:r>
                        <a:rPr lang="ko-KR" altLang="en-US" sz="1300" dirty="0"/>
                        <a:t>페이지 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판매자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판매자 페이지 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지역과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날짜</a:t>
                      </a:r>
                      <a:r>
                        <a:rPr lang="en-US" altLang="ko-KR" sz="1300" dirty="0"/>
                        <a:t>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인원에 따라 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검색가능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388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광고 및 이벤트 배너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지역 별로 바로 검색이 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가능하도록 여러 여행지를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배치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사진을 </a:t>
                      </a:r>
                      <a:r>
                        <a:rPr lang="ko-KR" altLang="en-US" sz="1300" dirty="0" err="1"/>
                        <a:t>클릭시</a:t>
                      </a:r>
                      <a:r>
                        <a:rPr lang="ko-KR" altLang="en-US" sz="1300" dirty="0"/>
                        <a:t> 당일 날짜를 기준으로 해당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지역의 숙소를 검색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필수 검색항목을 알려주고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검색의 편의를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6077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7AFE2BC-763E-4E32-B736-9F833F38EA4E}"/>
              </a:ext>
            </a:extLst>
          </p:cNvPr>
          <p:cNvSpPr/>
          <p:nvPr/>
        </p:nvSpPr>
        <p:spPr>
          <a:xfrm>
            <a:off x="5538373" y="710896"/>
            <a:ext cx="998206" cy="24731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E0CDED-8A29-467B-8E3C-1C1C73813860}"/>
              </a:ext>
            </a:extLst>
          </p:cNvPr>
          <p:cNvSpPr/>
          <p:nvPr/>
        </p:nvSpPr>
        <p:spPr>
          <a:xfrm>
            <a:off x="901434" y="1619121"/>
            <a:ext cx="4982137" cy="39277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8ABB6F-79E5-47D2-903C-E0A2ACD948FA}"/>
              </a:ext>
            </a:extLst>
          </p:cNvPr>
          <p:cNvSpPr/>
          <p:nvPr/>
        </p:nvSpPr>
        <p:spPr>
          <a:xfrm>
            <a:off x="911230" y="2672707"/>
            <a:ext cx="4982137" cy="67951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76C7F9-000B-47D3-B035-50A322B1DA34}"/>
              </a:ext>
            </a:extLst>
          </p:cNvPr>
          <p:cNvSpPr/>
          <p:nvPr/>
        </p:nvSpPr>
        <p:spPr>
          <a:xfrm>
            <a:off x="901434" y="3808123"/>
            <a:ext cx="2434810" cy="1071323"/>
          </a:xfrm>
          <a:prstGeom prst="rect">
            <a:avLst/>
          </a:prstGeom>
          <a:noFill/>
          <a:ln w="25400" cap="rnd" cmpd="sng">
            <a:solidFill>
              <a:srgbClr val="FF0000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11576D-1DDC-4D3D-808A-0A752E287445}"/>
              </a:ext>
            </a:extLst>
          </p:cNvPr>
          <p:cNvSpPr/>
          <p:nvPr/>
        </p:nvSpPr>
        <p:spPr>
          <a:xfrm>
            <a:off x="848544" y="3749425"/>
            <a:ext cx="5070132" cy="127191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DD03BB0-853F-47C7-8CE0-286703DD080B}"/>
              </a:ext>
            </a:extLst>
          </p:cNvPr>
          <p:cNvGrpSpPr/>
          <p:nvPr/>
        </p:nvGrpSpPr>
        <p:grpSpPr>
          <a:xfrm>
            <a:off x="1548362" y="5240866"/>
            <a:ext cx="4944247" cy="1148183"/>
            <a:chOff x="971600" y="620688"/>
            <a:chExt cx="7769449" cy="16179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5DF4C550-CB3A-4E34-A1FA-75E81EA81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620688"/>
              <a:ext cx="7769449" cy="799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D8D5B57E-27FB-461E-8475-55D41A509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1" t="13169" r="19656" b="7836"/>
            <a:stretch/>
          </p:blipFill>
          <p:spPr bwMode="auto">
            <a:xfrm>
              <a:off x="3737534" y="942810"/>
              <a:ext cx="1584176" cy="1295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5">
              <a:extLst>
                <a:ext uri="{FF2B5EF4-FFF2-40B4-BE49-F238E27FC236}">
                  <a16:creationId xmlns:a16="http://schemas.microsoft.com/office/drawing/2014/main" id="{63285C17-B1E5-4583-A364-524AC0F2FC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" t="29667" r="57428" b="4775"/>
            <a:stretch/>
          </p:blipFill>
          <p:spPr bwMode="auto">
            <a:xfrm>
              <a:off x="5724128" y="973406"/>
              <a:ext cx="2001250" cy="849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3EF93A0-E164-4F25-933C-0A5841A146C3}"/>
              </a:ext>
            </a:extLst>
          </p:cNvPr>
          <p:cNvSpPr/>
          <p:nvPr/>
        </p:nvSpPr>
        <p:spPr>
          <a:xfrm>
            <a:off x="1466447" y="5172269"/>
            <a:ext cx="5070132" cy="127191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D3D77293-8C94-4588-B778-1A04081E5B07}"/>
              </a:ext>
            </a:extLst>
          </p:cNvPr>
          <p:cNvCxnSpPr>
            <a:stCxn id="35" idx="2"/>
            <a:endCxn id="54" idx="1"/>
          </p:cNvCxnSpPr>
          <p:nvPr/>
        </p:nvCxnSpPr>
        <p:spPr>
          <a:xfrm rot="10800000" flipH="1" flipV="1">
            <a:off x="570968" y="1834879"/>
            <a:ext cx="663927" cy="3476868"/>
          </a:xfrm>
          <a:prstGeom prst="bentConnector3">
            <a:avLst>
              <a:gd name="adj1" fmla="val -34431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C457A56-2153-45C2-BD8E-8E4E9A9E214D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AFE2BC-763E-4E32-B736-9F833F38EA4E}"/>
              </a:ext>
            </a:extLst>
          </p:cNvPr>
          <p:cNvSpPr/>
          <p:nvPr/>
        </p:nvSpPr>
        <p:spPr>
          <a:xfrm>
            <a:off x="399244" y="709948"/>
            <a:ext cx="432048" cy="24731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776536" y="620688"/>
            <a:ext cx="360343" cy="385918"/>
            <a:chOff x="1196958" y="234770"/>
            <a:chExt cx="360343" cy="385918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0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63" name="그룹 62"/>
          <p:cNvGrpSpPr/>
          <p:nvPr/>
        </p:nvGrpSpPr>
        <p:grpSpPr>
          <a:xfrm>
            <a:off x="1153828" y="5105436"/>
            <a:ext cx="360343" cy="400110"/>
            <a:chOff x="1196958" y="234770"/>
            <a:chExt cx="360343" cy="4001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152800" y="4653136"/>
            <a:ext cx="360343" cy="400110"/>
            <a:chOff x="1196958" y="234770"/>
            <a:chExt cx="360343" cy="40011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5673080" y="3573016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704528" y="2492896"/>
            <a:ext cx="360343" cy="400110"/>
            <a:chOff x="1196958" y="234770"/>
            <a:chExt cx="360343" cy="40011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560512" y="1628800"/>
            <a:ext cx="360343" cy="400110"/>
            <a:chOff x="1196958" y="234770"/>
            <a:chExt cx="360343" cy="40011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229406" y="620688"/>
            <a:ext cx="360343" cy="400110"/>
            <a:chOff x="1196958" y="234770"/>
            <a:chExt cx="360343" cy="40011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91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1C8DEC0-A163-4CA8-8601-D83264D2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82163"/>
              </p:ext>
            </p:extLst>
          </p:nvPr>
        </p:nvGraphicFramePr>
        <p:xfrm>
          <a:off x="6753200" y="1556792"/>
          <a:ext cx="2736304" cy="36009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914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memberSignUp</a:t>
                      </a:r>
                      <a:endParaRPr lang="en-US" altLang="ko-KR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55125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회원가입 클릭시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회원가입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페이지로 이동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3273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윤서호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4134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5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회원가입 클릭 시 회원가입 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327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제공되는 회원가입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이메일</a:t>
                      </a:r>
                      <a:r>
                        <a:rPr lang="ko-KR" altLang="en-US" sz="1300" baseline="0" dirty="0"/>
                        <a:t> 형식에 맞지 않으면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en-US" altLang="ko-KR" sz="1300" baseline="0" dirty="0"/>
                        <a:t>Alert</a:t>
                      </a:r>
                      <a:r>
                        <a:rPr lang="ko-KR" altLang="en-US" sz="1300" baseline="0" dirty="0"/>
                        <a:t>를 띄움</a:t>
                      </a:r>
                      <a:endParaRPr lang="en-US" altLang="ko-KR" sz="13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5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회원가입 완료 후 </a:t>
                      </a:r>
                      <a:r>
                        <a:rPr lang="en-US" altLang="ko-KR" sz="1300" dirty="0"/>
                        <a:t>Main</a:t>
                      </a:r>
                    </a:p>
                    <a:p>
                      <a:pPr latinLnBrk="1"/>
                      <a:r>
                        <a:rPr lang="ko-KR" altLang="en-US" sz="1300" dirty="0"/>
                        <a:t>페이지로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7665BA3-8AE4-47BC-A769-58A1A228F071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08720"/>
            <a:ext cx="2592288" cy="45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1916832"/>
            <a:ext cx="3888432" cy="419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432720" y="908720"/>
            <a:ext cx="648072" cy="43241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1928664" y="1844824"/>
            <a:ext cx="4104456" cy="439248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352086" y="5499980"/>
            <a:ext cx="3024336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216696" y="2348880"/>
            <a:ext cx="3312368" cy="57606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28" name="그룹 10"/>
          <p:cNvGrpSpPr/>
          <p:nvPr/>
        </p:nvGrpSpPr>
        <p:grpSpPr>
          <a:xfrm>
            <a:off x="3089418" y="934598"/>
            <a:ext cx="360343" cy="385918"/>
            <a:chOff x="1196958" y="234770"/>
            <a:chExt cx="360343" cy="38591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1" name="그룹 22"/>
          <p:cNvGrpSpPr/>
          <p:nvPr/>
        </p:nvGrpSpPr>
        <p:grpSpPr>
          <a:xfrm>
            <a:off x="5169024" y="5301208"/>
            <a:ext cx="360343" cy="400110"/>
            <a:chOff x="1196958" y="234770"/>
            <a:chExt cx="360343" cy="4001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그룹 25"/>
          <p:cNvGrpSpPr/>
          <p:nvPr/>
        </p:nvGrpSpPr>
        <p:grpSpPr>
          <a:xfrm>
            <a:off x="5313040" y="2132856"/>
            <a:ext cx="360343" cy="400110"/>
            <a:chOff x="1196958" y="234770"/>
            <a:chExt cx="360343" cy="4001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그룹 29"/>
          <p:cNvGrpSpPr/>
          <p:nvPr/>
        </p:nvGrpSpPr>
        <p:grpSpPr>
          <a:xfrm>
            <a:off x="1810526" y="1770250"/>
            <a:ext cx="360343" cy="400110"/>
            <a:chOff x="1196958" y="234770"/>
            <a:chExt cx="360343" cy="40011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46" name="꺾인 연결선 145"/>
          <p:cNvCxnSpPr>
            <a:stCxn id="29" idx="4"/>
            <a:endCxn id="40" idx="0"/>
          </p:cNvCxnSpPr>
          <p:nvPr/>
        </p:nvCxnSpPr>
        <p:spPr>
          <a:xfrm rot="5400000">
            <a:off x="2396076" y="915139"/>
            <a:ext cx="449734" cy="126048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1C8DEC0-A163-4CA8-8601-D83264D2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74251"/>
              </p:ext>
            </p:extLst>
          </p:nvPr>
        </p:nvGraphicFramePr>
        <p:xfrm>
          <a:off x="6753200" y="828579"/>
          <a:ext cx="2736304" cy="5196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memberLogin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 err="1"/>
                        <a:t>findPw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45651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로그인 </a:t>
                      </a:r>
                      <a:r>
                        <a:rPr lang="ko-KR" altLang="en-US" sz="1300" dirty="0" err="1"/>
                        <a:t>클릭시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새 팝업창을 통해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페이지 제공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윤서호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609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 </a:t>
                      </a:r>
                      <a:r>
                        <a:rPr lang="ko-KR" altLang="en-US" sz="1300" dirty="0" err="1"/>
                        <a:t>클릭시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ajax</a:t>
                      </a:r>
                      <a:r>
                        <a:rPr lang="ko-KR" altLang="en-US" sz="1300" dirty="0"/>
                        <a:t>를 사용하여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 err="1"/>
                        <a:t>팝업창으로</a:t>
                      </a:r>
                      <a:r>
                        <a:rPr lang="ko-KR" altLang="en-US" sz="1300" dirty="0"/>
                        <a:t> 로그인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페이지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가입한 </a:t>
                      </a:r>
                      <a:r>
                        <a:rPr lang="ko-KR" altLang="en-US" sz="1300" dirty="0" err="1"/>
                        <a:t>이메일과</a:t>
                      </a:r>
                      <a:r>
                        <a:rPr lang="ko-KR" altLang="en-US" sz="1300" dirty="0"/>
                        <a:t> 비밀번호를 이용해 구매자 로그인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139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구글 계정을 통한 로그인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회원가입 페이지로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154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비밀번호 찾기 페이지로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ko-KR" altLang="en-US" sz="1300" dirty="0"/>
                        <a:t>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가입된 메일이 확인되었을 때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버튼을 </a:t>
                      </a:r>
                      <a:r>
                        <a:rPr lang="ko-KR" altLang="en-US" sz="1300" dirty="0" err="1"/>
                        <a:t>클릭시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가입된 메일로 임시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비밀번호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발송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13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임시비밀번호 발급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830551"/>
                  </a:ext>
                </a:extLst>
              </a:tr>
              <a:tr h="133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 후 </a:t>
                      </a:r>
                      <a:r>
                        <a:rPr lang="en-US" altLang="ko-KR" sz="1300" dirty="0"/>
                        <a:t>Header </a:t>
                      </a:r>
                      <a:r>
                        <a:rPr lang="ko-KR" altLang="en-US" sz="1300" dirty="0"/>
                        <a:t>변화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8" name="Picture 2">
            <a:extLst>
              <a:ext uri="{FF2B5EF4-FFF2-40B4-BE49-F238E27FC236}">
                <a16:creationId xmlns:a16="http://schemas.microsoft.com/office/drawing/2014/main" id="{468297CD-F8E5-46C1-8AC8-261735C22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t="3088" r="5368" b="6573"/>
          <a:stretch/>
        </p:blipFill>
        <p:spPr bwMode="auto">
          <a:xfrm>
            <a:off x="282181" y="1567384"/>
            <a:ext cx="3441911" cy="37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442374" y="3529518"/>
            <a:ext cx="3083215" cy="36040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D720842-9FFF-483A-9630-AF047EA18AC6}"/>
              </a:ext>
            </a:extLst>
          </p:cNvPr>
          <p:cNvSpPr/>
          <p:nvPr/>
        </p:nvSpPr>
        <p:spPr>
          <a:xfrm>
            <a:off x="1372033" y="4240901"/>
            <a:ext cx="1262205" cy="22640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6D1CA76-ECF1-4D10-84D7-2378EF3A62E5}"/>
              </a:ext>
            </a:extLst>
          </p:cNvPr>
          <p:cNvSpPr/>
          <p:nvPr/>
        </p:nvSpPr>
        <p:spPr>
          <a:xfrm>
            <a:off x="2175792" y="4548190"/>
            <a:ext cx="647712" cy="22640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2205E8-3E6B-4CB5-9268-0DB40512E3F1}"/>
              </a:ext>
            </a:extLst>
          </p:cNvPr>
          <p:cNvSpPr/>
          <p:nvPr/>
        </p:nvSpPr>
        <p:spPr>
          <a:xfrm>
            <a:off x="2009550" y="4836222"/>
            <a:ext cx="948314" cy="22640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Picture 3">
            <a:extLst>
              <a:ext uri="{FF2B5EF4-FFF2-40B4-BE49-F238E27FC236}">
                <a16:creationId xmlns:a16="http://schemas.microsoft.com/office/drawing/2014/main" id="{5D281802-3E83-4A71-8F49-C1500E4A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54" y="4090930"/>
            <a:ext cx="2867770" cy="149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7E022FF-087D-4744-A52C-19B6A81CEFBC}"/>
              </a:ext>
            </a:extLst>
          </p:cNvPr>
          <p:cNvSpPr/>
          <p:nvPr/>
        </p:nvSpPr>
        <p:spPr>
          <a:xfrm>
            <a:off x="4156196" y="4799694"/>
            <a:ext cx="2203194" cy="27114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4" descr="C:\Users\user\Desktop\kak.png">
            <a:extLst>
              <a:ext uri="{FF2B5EF4-FFF2-40B4-BE49-F238E27FC236}">
                <a16:creationId xmlns:a16="http://schemas.microsoft.com/office/drawing/2014/main" id="{D7EAFA74-70D4-42F4-AA4C-679C9EB9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27" y="5925701"/>
            <a:ext cx="3386658" cy="31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6A0AAB7-B6A9-4B92-B5DF-EE10F5E1970B}"/>
              </a:ext>
            </a:extLst>
          </p:cNvPr>
          <p:cNvSpPr/>
          <p:nvPr/>
        </p:nvSpPr>
        <p:spPr>
          <a:xfrm>
            <a:off x="2927036" y="5925700"/>
            <a:ext cx="3441911" cy="31160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A7C33656-F5C8-434B-A882-26B405B7F7B9}"/>
              </a:ext>
            </a:extLst>
          </p:cNvPr>
          <p:cNvCxnSpPr>
            <a:cxnSpLocks/>
            <a:stCxn id="104" idx="2"/>
          </p:cNvCxnSpPr>
          <p:nvPr/>
        </p:nvCxnSpPr>
        <p:spPr>
          <a:xfrm rot="5400000" flipH="1" flipV="1">
            <a:off x="2655172" y="4251080"/>
            <a:ext cx="457281" cy="1836443"/>
          </a:xfrm>
          <a:prstGeom prst="bentConnector4">
            <a:avLst>
              <a:gd name="adj1" fmla="val 485"/>
              <a:gd name="adj2" fmla="val 7360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BF1BE953-8168-4313-8650-B6B915741237}"/>
              </a:ext>
            </a:extLst>
          </p:cNvPr>
          <p:cNvCxnSpPr>
            <a:cxnSpLocks/>
          </p:cNvCxnSpPr>
          <p:nvPr/>
        </p:nvCxnSpPr>
        <p:spPr>
          <a:xfrm rot="5400000">
            <a:off x="3163121" y="5011092"/>
            <a:ext cx="662841" cy="9420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665BA3-8AE4-47BC-A769-58A1A228F071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4848" y="836712"/>
            <a:ext cx="2520280" cy="44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4808985" y="836712"/>
            <a:ext cx="576063" cy="43241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Shape 46"/>
          <p:cNvCxnSpPr>
            <a:stCxn id="44" idx="4"/>
          </p:cNvCxnSpPr>
          <p:nvPr/>
        </p:nvCxnSpPr>
        <p:spPr>
          <a:xfrm rot="5400000">
            <a:off x="3774444" y="1499212"/>
            <a:ext cx="876097" cy="96725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8" name="Picture 2">
            <a:extLst>
              <a:ext uri="{FF2B5EF4-FFF2-40B4-BE49-F238E27FC236}">
                <a16:creationId xmlns:a16="http://schemas.microsoft.com/office/drawing/2014/main" id="{F447A758-4E05-4403-919F-E6D7C885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80" y="2564904"/>
            <a:ext cx="2582827" cy="83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3872880" y="2564904"/>
            <a:ext cx="2592288" cy="79208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Shape 53"/>
          <p:cNvCxnSpPr>
            <a:stCxn id="89" idx="3"/>
            <a:endCxn id="52" idx="2"/>
          </p:cNvCxnSpPr>
          <p:nvPr/>
        </p:nvCxnSpPr>
        <p:spPr>
          <a:xfrm flipV="1">
            <a:off x="3525589" y="3479038"/>
            <a:ext cx="2873395" cy="23068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C:\Users\user\Desktop\logo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55" name="그룹 10"/>
          <p:cNvGrpSpPr/>
          <p:nvPr/>
        </p:nvGrpSpPr>
        <p:grpSpPr>
          <a:xfrm>
            <a:off x="4592960" y="1124744"/>
            <a:ext cx="360343" cy="385918"/>
            <a:chOff x="1196958" y="234770"/>
            <a:chExt cx="360343" cy="3859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8" name="그룹 13"/>
          <p:cNvGrpSpPr/>
          <p:nvPr/>
        </p:nvGrpSpPr>
        <p:grpSpPr>
          <a:xfrm>
            <a:off x="2720752" y="5609492"/>
            <a:ext cx="360343" cy="400110"/>
            <a:chOff x="1196958" y="234770"/>
            <a:chExt cx="360343" cy="40011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1" name="그룹 16"/>
          <p:cNvGrpSpPr/>
          <p:nvPr/>
        </p:nvGrpSpPr>
        <p:grpSpPr>
          <a:xfrm>
            <a:off x="3800872" y="4725144"/>
            <a:ext cx="360343" cy="400110"/>
            <a:chOff x="1196958" y="234770"/>
            <a:chExt cx="360343" cy="40011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4" name="그룹 19"/>
          <p:cNvGrpSpPr/>
          <p:nvPr/>
        </p:nvGrpSpPr>
        <p:grpSpPr>
          <a:xfrm>
            <a:off x="1784648" y="5013176"/>
            <a:ext cx="360343" cy="400110"/>
            <a:chOff x="1196958" y="234770"/>
            <a:chExt cx="360343" cy="40011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7" name="그룹 22"/>
          <p:cNvGrpSpPr/>
          <p:nvPr/>
        </p:nvGrpSpPr>
        <p:grpSpPr>
          <a:xfrm>
            <a:off x="2648744" y="4293096"/>
            <a:ext cx="360343" cy="400110"/>
            <a:chOff x="1196958" y="234770"/>
            <a:chExt cx="360343" cy="40011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0" name="그룹 25"/>
          <p:cNvGrpSpPr/>
          <p:nvPr/>
        </p:nvGrpSpPr>
        <p:grpSpPr>
          <a:xfrm>
            <a:off x="1029761" y="4140454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3" name="그룹 29"/>
          <p:cNvGrpSpPr/>
          <p:nvPr/>
        </p:nvGrpSpPr>
        <p:grpSpPr>
          <a:xfrm>
            <a:off x="272480" y="3284984"/>
            <a:ext cx="360343" cy="400110"/>
            <a:chOff x="1196958" y="234770"/>
            <a:chExt cx="360343" cy="40011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6" name="그룹 32"/>
          <p:cNvGrpSpPr/>
          <p:nvPr/>
        </p:nvGrpSpPr>
        <p:grpSpPr>
          <a:xfrm>
            <a:off x="6220266" y="3109464"/>
            <a:ext cx="360343" cy="400110"/>
            <a:chOff x="1196958" y="234770"/>
            <a:chExt cx="360343" cy="40011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8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6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91C8DEC0-A163-4CA8-8601-D83264D2E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032814"/>
              </p:ext>
            </p:extLst>
          </p:nvPr>
        </p:nvGraphicFramePr>
        <p:xfrm>
          <a:off x="6753200" y="1052736"/>
          <a:ext cx="2736304" cy="4845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914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memberInfo</a:t>
                      </a:r>
                      <a:endParaRPr lang="en-US" altLang="ko-KR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55125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로그인 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바뀐 </a:t>
                      </a:r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에서 내 정보 클릭 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출력되는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3273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윤서호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4134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262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의 닉네임</a:t>
                      </a:r>
                    </a:p>
                    <a:p>
                      <a:pPr latinLnBrk="1"/>
                      <a:r>
                        <a:rPr lang="en-US" altLang="ko-KR" sz="1300" dirty="0"/>
                        <a:t>hover</a:t>
                      </a:r>
                      <a:r>
                        <a:rPr lang="ko-KR" altLang="en-US" sz="1300" dirty="0"/>
                        <a:t>효과 중 </a:t>
                      </a:r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내 정보</a:t>
                      </a:r>
                      <a:r>
                        <a:rPr lang="en-US" altLang="ko-KR" sz="1300" dirty="0"/>
                        <a:t>’</a:t>
                      </a:r>
                      <a:r>
                        <a:rPr lang="ko-KR" altLang="en-US" sz="1300" dirty="0"/>
                        <a:t> 선택</a:t>
                      </a:r>
                      <a:endParaRPr lang="en-US" altLang="ko-KR" sz="13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327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제공되는 내 정보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1212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현재 패스워드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119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바꾸고 싶은 패스워드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변경하고 싶지 않으면 빈칸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144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새로 지정한 패스워드 확인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확인 결과 다르면 변경</a:t>
                      </a:r>
                      <a:r>
                        <a:rPr lang="ko-KR" altLang="en-US" sz="1000" baseline="0" dirty="0"/>
                        <a:t> 불가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수정된 정보를 저장하고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memberDelete</a:t>
                      </a:r>
                      <a:r>
                        <a:rPr lang="ko-KR" altLang="en-US" sz="1300" dirty="0"/>
                        <a:t>로 이동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ko-KR" altLang="en-US" sz="1300" baseline="0" dirty="0"/>
                        <a:t>현재 비밀번호 확인 후 탈퇴</a:t>
                      </a:r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7665BA3-8AE4-47BC-A769-58A1A228F071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447A758-4E05-4403-919F-E6D7C885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980728"/>
            <a:ext cx="2582827" cy="83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688" y="1988840"/>
            <a:ext cx="329726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504728" y="5788012"/>
            <a:ext cx="252028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432720" y="2780928"/>
            <a:ext cx="2664296" cy="5040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432720" y="3356992"/>
            <a:ext cx="2664296" cy="43204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000672" y="1844824"/>
            <a:ext cx="3528392" cy="460851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1352600" y="1222262"/>
            <a:ext cx="1008112" cy="26252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2432720" y="3861048"/>
            <a:ext cx="2664296" cy="43204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7F3A8C-78FC-4E32-9EB3-AA94E608A936}"/>
              </a:ext>
            </a:extLst>
          </p:cNvPr>
          <p:cNvSpPr/>
          <p:nvPr/>
        </p:nvSpPr>
        <p:spPr>
          <a:xfrm>
            <a:off x="3575980" y="6119174"/>
            <a:ext cx="351656" cy="2160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Shape 75"/>
          <p:cNvCxnSpPr>
            <a:stCxn id="47" idx="6"/>
            <a:endCxn id="59" idx="0"/>
          </p:cNvCxnSpPr>
          <p:nvPr/>
        </p:nvCxnSpPr>
        <p:spPr>
          <a:xfrm>
            <a:off x="2711045" y="1334768"/>
            <a:ext cx="2319787" cy="3040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2" name="그룹 10"/>
          <p:cNvGrpSpPr/>
          <p:nvPr/>
        </p:nvGrpSpPr>
        <p:grpSpPr>
          <a:xfrm>
            <a:off x="2386590" y="1136370"/>
            <a:ext cx="360343" cy="385918"/>
            <a:chOff x="1196958" y="234770"/>
            <a:chExt cx="360343" cy="38591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13"/>
          <p:cNvGrpSpPr/>
          <p:nvPr/>
        </p:nvGrpSpPr>
        <p:grpSpPr>
          <a:xfrm>
            <a:off x="3869880" y="6050166"/>
            <a:ext cx="360343" cy="400110"/>
            <a:chOff x="1196958" y="234770"/>
            <a:chExt cx="360343" cy="40011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16"/>
          <p:cNvGrpSpPr/>
          <p:nvPr/>
        </p:nvGrpSpPr>
        <p:grpSpPr>
          <a:xfrm>
            <a:off x="4808984" y="5589240"/>
            <a:ext cx="360343" cy="400110"/>
            <a:chOff x="1196958" y="234770"/>
            <a:chExt cx="360343" cy="4001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5" name="그룹 19"/>
          <p:cNvGrpSpPr/>
          <p:nvPr/>
        </p:nvGrpSpPr>
        <p:grpSpPr>
          <a:xfrm>
            <a:off x="4935748" y="4059820"/>
            <a:ext cx="360343" cy="400110"/>
            <a:chOff x="1196958" y="234770"/>
            <a:chExt cx="360343" cy="40011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5" name="그룹 22"/>
          <p:cNvGrpSpPr/>
          <p:nvPr/>
        </p:nvGrpSpPr>
        <p:grpSpPr>
          <a:xfrm>
            <a:off x="4953000" y="3356992"/>
            <a:ext cx="360343" cy="400110"/>
            <a:chOff x="1196958" y="234770"/>
            <a:chExt cx="360343" cy="40011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9" name="그룹 25"/>
          <p:cNvGrpSpPr/>
          <p:nvPr/>
        </p:nvGrpSpPr>
        <p:grpSpPr>
          <a:xfrm>
            <a:off x="4880992" y="2564904"/>
            <a:ext cx="360343" cy="400110"/>
            <a:chOff x="1196958" y="234770"/>
            <a:chExt cx="360343" cy="40011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2" name="그룹 29"/>
          <p:cNvGrpSpPr/>
          <p:nvPr/>
        </p:nvGrpSpPr>
        <p:grpSpPr>
          <a:xfrm>
            <a:off x="4863740" y="1628800"/>
            <a:ext cx="360343" cy="400110"/>
            <a:chOff x="1196958" y="234770"/>
            <a:chExt cx="360343" cy="40011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6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8" y="921797"/>
            <a:ext cx="6322947" cy="418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41997"/>
              </p:ext>
            </p:extLst>
          </p:nvPr>
        </p:nvGraphicFramePr>
        <p:xfrm>
          <a:off x="6735948" y="603436"/>
          <a:ext cx="2736304" cy="59066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2475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bigSearch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5982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숙소를 검색하면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페이지로 지역에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등록 되어있는 숙소를 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구매자가 볼 수 있는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1959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2475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28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검색한 내용을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보여주며 검색 내용을 바꿔 </a:t>
                      </a:r>
                      <a:r>
                        <a:rPr lang="ko-KR" altLang="en-US" sz="1300" dirty="0" err="1"/>
                        <a:t>재검색</a:t>
                      </a:r>
                      <a:r>
                        <a:rPr lang="ko-KR" altLang="en-US" sz="1300" dirty="0"/>
                        <a:t>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464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검색결과 내에서 필터링을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통해 세부 검색을 할 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있도록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33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구매자가 원하는 내용으로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검색 내용을 정렬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195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검색 내용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464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이름 </a:t>
                      </a:r>
                      <a:r>
                        <a:rPr lang="ko-KR" altLang="en-US" sz="1300" dirty="0" err="1"/>
                        <a:t>클릭시</a:t>
                      </a:r>
                      <a:r>
                        <a:rPr lang="ko-KR" altLang="en-US" sz="1300" dirty="0"/>
                        <a:t> 해당 숙소의 상세페이지로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38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클릭시</a:t>
                      </a:r>
                      <a:r>
                        <a:rPr lang="ko-KR" altLang="en-US" sz="1300" dirty="0"/>
                        <a:t> 각 조건에 맞는 리스트를 가지고 옴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27709"/>
                  </a:ext>
                </a:extLst>
              </a:tr>
              <a:tr h="38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각 숙소 당 평균 평점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9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여러장</a:t>
                      </a:r>
                      <a:r>
                        <a:rPr lang="ko-KR" altLang="en-US" sz="1300" dirty="0"/>
                        <a:t> 있는 경우 클릭으로 다음 사진 확인 가능 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4EC83DF4-9CDD-401C-AFD0-2A11BF6498B4}"/>
              </a:ext>
            </a:extLst>
          </p:cNvPr>
          <p:cNvSpPr/>
          <p:nvPr/>
        </p:nvSpPr>
        <p:spPr>
          <a:xfrm>
            <a:off x="318307" y="954110"/>
            <a:ext cx="1249579" cy="195358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36FF14-B3FA-43F0-AA83-C43C275B7FE0}"/>
              </a:ext>
            </a:extLst>
          </p:cNvPr>
          <p:cNvSpPr/>
          <p:nvPr/>
        </p:nvSpPr>
        <p:spPr>
          <a:xfrm>
            <a:off x="318307" y="3214552"/>
            <a:ext cx="1240600" cy="196282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579887-27DE-42D9-9FBD-C991F4A02803}"/>
              </a:ext>
            </a:extLst>
          </p:cNvPr>
          <p:cNvSpPr/>
          <p:nvPr/>
        </p:nvSpPr>
        <p:spPr>
          <a:xfrm>
            <a:off x="1686459" y="1280323"/>
            <a:ext cx="4680520" cy="14465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2A9D1B6-597E-4A03-9742-14D1733A9198}"/>
              </a:ext>
            </a:extLst>
          </p:cNvPr>
          <p:cNvSpPr/>
          <p:nvPr/>
        </p:nvSpPr>
        <p:spPr>
          <a:xfrm>
            <a:off x="1686459" y="1539812"/>
            <a:ext cx="4680520" cy="3586825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36DC656-5A8E-4BCE-B7AC-FCA741AD8254}"/>
              </a:ext>
            </a:extLst>
          </p:cNvPr>
          <p:cNvSpPr/>
          <p:nvPr/>
        </p:nvSpPr>
        <p:spPr>
          <a:xfrm>
            <a:off x="2990343" y="2751106"/>
            <a:ext cx="1305959" cy="21996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BF0E9458-A35D-4DDE-9DD0-E3927A7E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18" y="4047848"/>
            <a:ext cx="1528151" cy="257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55C9CD-5738-464F-8175-916F51C30668}"/>
              </a:ext>
            </a:extLst>
          </p:cNvPr>
          <p:cNvSpPr/>
          <p:nvPr/>
        </p:nvSpPr>
        <p:spPr>
          <a:xfrm>
            <a:off x="4215536" y="4094758"/>
            <a:ext cx="1511633" cy="257460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B467FCF-613D-4F79-B23F-18AF2CECD9D5}"/>
              </a:ext>
            </a:extLst>
          </p:cNvPr>
          <p:cNvCxnSpPr>
            <a:stCxn id="58" idx="2"/>
          </p:cNvCxnSpPr>
          <p:nvPr/>
        </p:nvCxnSpPr>
        <p:spPr>
          <a:xfrm rot="16200000" flipH="1">
            <a:off x="2119979" y="3996009"/>
            <a:ext cx="609958" cy="29727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E58536-E083-4397-A343-74EDF7EE2074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36DC656-5A8E-4BCE-B7AC-FCA741AD8254}"/>
              </a:ext>
            </a:extLst>
          </p:cNvPr>
          <p:cNvSpPr/>
          <p:nvPr/>
        </p:nvSpPr>
        <p:spPr>
          <a:xfrm>
            <a:off x="5680627" y="2703231"/>
            <a:ext cx="288032" cy="29592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36DC656-5A8E-4BCE-B7AC-FCA741AD8254}"/>
              </a:ext>
            </a:extLst>
          </p:cNvPr>
          <p:cNvSpPr/>
          <p:nvPr/>
        </p:nvSpPr>
        <p:spPr>
          <a:xfrm>
            <a:off x="2437357" y="2450699"/>
            <a:ext cx="288032" cy="14796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5" name="그룹 10"/>
          <p:cNvGrpSpPr/>
          <p:nvPr/>
        </p:nvGrpSpPr>
        <p:grpSpPr>
          <a:xfrm>
            <a:off x="1386801" y="805145"/>
            <a:ext cx="360343" cy="385918"/>
            <a:chOff x="1196958" y="234770"/>
            <a:chExt cx="360343" cy="38591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8" name="그룹 13"/>
          <p:cNvGrpSpPr/>
          <p:nvPr/>
        </p:nvGrpSpPr>
        <p:grpSpPr>
          <a:xfrm>
            <a:off x="5321363" y="2689039"/>
            <a:ext cx="360343" cy="400110"/>
            <a:chOff x="1196958" y="234770"/>
            <a:chExt cx="360343" cy="40011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16"/>
          <p:cNvGrpSpPr/>
          <p:nvPr/>
        </p:nvGrpSpPr>
        <p:grpSpPr>
          <a:xfrm>
            <a:off x="3898455" y="5583551"/>
            <a:ext cx="360343" cy="400110"/>
            <a:chOff x="1196958" y="234770"/>
            <a:chExt cx="360343" cy="4001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4" name="그룹 19"/>
          <p:cNvGrpSpPr/>
          <p:nvPr/>
        </p:nvGrpSpPr>
        <p:grpSpPr>
          <a:xfrm>
            <a:off x="4232920" y="2420888"/>
            <a:ext cx="360343" cy="400110"/>
            <a:chOff x="1196958" y="234770"/>
            <a:chExt cx="360343" cy="40011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1" name="그룹 22"/>
          <p:cNvGrpSpPr/>
          <p:nvPr/>
        </p:nvGrpSpPr>
        <p:grpSpPr>
          <a:xfrm>
            <a:off x="6176833" y="4915227"/>
            <a:ext cx="360343" cy="400110"/>
            <a:chOff x="1196958" y="234770"/>
            <a:chExt cx="360343" cy="4001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8" name="그룹 25"/>
          <p:cNvGrpSpPr/>
          <p:nvPr/>
        </p:nvGrpSpPr>
        <p:grpSpPr>
          <a:xfrm>
            <a:off x="6159278" y="1104863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0" name="그룹 29"/>
          <p:cNvGrpSpPr/>
          <p:nvPr/>
        </p:nvGrpSpPr>
        <p:grpSpPr>
          <a:xfrm>
            <a:off x="1369549" y="3028767"/>
            <a:ext cx="360343" cy="400110"/>
            <a:chOff x="1196958" y="234770"/>
            <a:chExt cx="360343" cy="40011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5" name="그룹 32"/>
          <p:cNvGrpSpPr/>
          <p:nvPr/>
        </p:nvGrpSpPr>
        <p:grpSpPr>
          <a:xfrm>
            <a:off x="2216696" y="2492896"/>
            <a:ext cx="360343" cy="400110"/>
            <a:chOff x="1196958" y="234770"/>
            <a:chExt cx="360343" cy="400110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8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60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97015"/>
              </p:ext>
            </p:extLst>
          </p:nvPr>
        </p:nvGraphicFramePr>
        <p:xfrm>
          <a:off x="6737281" y="724171"/>
          <a:ext cx="2736305" cy="52566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hotelDetail</a:t>
                      </a:r>
                      <a:r>
                        <a:rPr lang="en-US" altLang="ko-KR" sz="1500" dirty="0"/>
                        <a:t>(1)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5388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구매자가 검색 내용 중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선택한 숙소의상세정보 확인과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 예약을 진행하기 위한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에서 검색한 내용을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보여주며 재검색시 </a:t>
                      </a:r>
                      <a:r>
                        <a:rPr lang="en-US" altLang="ko-KR" sz="1300" dirty="0" err="1"/>
                        <a:t>bigSearch</a:t>
                      </a:r>
                      <a:r>
                        <a:rPr lang="ko-KR" altLang="en-US" sz="1300" dirty="0"/>
                        <a:t>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선택한 숙소의 위치를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지도를 통해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상세 내용 중 구매자가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원하는 정보가 있는 곳으로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바로 이동할 수 있음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상세 정보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등록된 숙소의 모든 사진과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구매자가 원하는 사진을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확대하여 보여줌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클릭 시 예약을 진행하는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곳으로 바로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60777"/>
                  </a:ext>
                </a:extLst>
              </a:tr>
            </a:tbl>
          </a:graphicData>
        </a:graphic>
      </p:graphicFrame>
      <p:pic>
        <p:nvPicPr>
          <p:cNvPr id="55" name="Picture 2">
            <a:extLst>
              <a:ext uri="{FF2B5EF4-FFF2-40B4-BE49-F238E27FC236}">
                <a16:creationId xmlns:a16="http://schemas.microsoft.com/office/drawing/2014/main" id="{1E316CA4-8E80-4963-A55C-0B44923F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4" y="836712"/>
            <a:ext cx="5466284" cy="328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3C76261D-3A67-4FC1-84D7-8DE9CA49AB5D}"/>
              </a:ext>
            </a:extLst>
          </p:cNvPr>
          <p:cNvSpPr/>
          <p:nvPr/>
        </p:nvSpPr>
        <p:spPr>
          <a:xfrm>
            <a:off x="687276" y="879692"/>
            <a:ext cx="1121310" cy="1587383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FCC3F5-5641-40B5-9C43-ECFC72620A14}"/>
              </a:ext>
            </a:extLst>
          </p:cNvPr>
          <p:cNvSpPr/>
          <p:nvPr/>
        </p:nvSpPr>
        <p:spPr>
          <a:xfrm>
            <a:off x="687277" y="2547590"/>
            <a:ext cx="1121310" cy="121563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77CB2B7-F680-4CD8-80CC-08F4BCFCE34B}"/>
              </a:ext>
            </a:extLst>
          </p:cNvPr>
          <p:cNvSpPr/>
          <p:nvPr/>
        </p:nvSpPr>
        <p:spPr>
          <a:xfrm>
            <a:off x="1873163" y="879692"/>
            <a:ext cx="4111886" cy="1472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1A7C45-D06D-44C0-BAFB-055636DF4B52}"/>
              </a:ext>
            </a:extLst>
          </p:cNvPr>
          <p:cNvSpPr/>
          <p:nvPr/>
        </p:nvSpPr>
        <p:spPr>
          <a:xfrm>
            <a:off x="1952159" y="1673383"/>
            <a:ext cx="3888873" cy="142149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3">
            <a:extLst>
              <a:ext uri="{FF2B5EF4-FFF2-40B4-BE49-F238E27FC236}">
                <a16:creationId xmlns:a16="http://schemas.microsoft.com/office/drawing/2014/main" id="{AA552CDC-12C9-4F74-B1A2-852D1A68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1" b="45681"/>
          <a:stretch/>
        </p:blipFill>
        <p:spPr bwMode="auto">
          <a:xfrm>
            <a:off x="1851135" y="3979244"/>
            <a:ext cx="4271606" cy="182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46B4EE0E-5637-45C6-863B-7797CF0939D3}"/>
              </a:ext>
            </a:extLst>
          </p:cNvPr>
          <p:cNvSpPr/>
          <p:nvPr/>
        </p:nvSpPr>
        <p:spPr>
          <a:xfrm>
            <a:off x="1873163" y="1129127"/>
            <a:ext cx="4111886" cy="467613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5DD2BAE-77A9-402A-A24D-664E67E0F5FF}"/>
              </a:ext>
            </a:extLst>
          </p:cNvPr>
          <p:cNvSpPr/>
          <p:nvPr/>
        </p:nvSpPr>
        <p:spPr>
          <a:xfrm>
            <a:off x="4821694" y="3876041"/>
            <a:ext cx="960246" cy="12070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885348-DCB1-43AB-9600-43F2555B0D7F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5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6" name="그룹 10"/>
          <p:cNvGrpSpPr/>
          <p:nvPr/>
        </p:nvGrpSpPr>
        <p:grpSpPr>
          <a:xfrm>
            <a:off x="534634" y="692696"/>
            <a:ext cx="360343" cy="385918"/>
            <a:chOff x="1196958" y="234770"/>
            <a:chExt cx="360343" cy="38591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9" name="그룹 16"/>
          <p:cNvGrpSpPr/>
          <p:nvPr/>
        </p:nvGrpSpPr>
        <p:grpSpPr>
          <a:xfrm>
            <a:off x="4483448" y="3717032"/>
            <a:ext cx="360343" cy="400110"/>
            <a:chOff x="1196958" y="234770"/>
            <a:chExt cx="360343" cy="4001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2" name="그룹 19"/>
          <p:cNvGrpSpPr/>
          <p:nvPr/>
        </p:nvGrpSpPr>
        <p:grpSpPr>
          <a:xfrm>
            <a:off x="3872880" y="1484784"/>
            <a:ext cx="360343" cy="400110"/>
            <a:chOff x="1196958" y="234770"/>
            <a:chExt cx="360343" cy="40011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그룹 22"/>
          <p:cNvGrpSpPr/>
          <p:nvPr/>
        </p:nvGrpSpPr>
        <p:grpSpPr>
          <a:xfrm>
            <a:off x="5817096" y="1124744"/>
            <a:ext cx="360343" cy="400110"/>
            <a:chOff x="1196958" y="234770"/>
            <a:chExt cx="360343" cy="40011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8" name="그룹 25"/>
          <p:cNvGrpSpPr/>
          <p:nvPr/>
        </p:nvGrpSpPr>
        <p:grpSpPr>
          <a:xfrm>
            <a:off x="5817096" y="620688"/>
            <a:ext cx="360343" cy="400110"/>
            <a:chOff x="1196958" y="234770"/>
            <a:chExt cx="360343" cy="40011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29"/>
          <p:cNvGrpSpPr/>
          <p:nvPr/>
        </p:nvGrpSpPr>
        <p:grpSpPr>
          <a:xfrm>
            <a:off x="526008" y="3541138"/>
            <a:ext cx="360343" cy="400110"/>
            <a:chOff x="1196958" y="234770"/>
            <a:chExt cx="360343" cy="4001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85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148146"/>
              </p:ext>
            </p:extLst>
          </p:nvPr>
        </p:nvGraphicFramePr>
        <p:xfrm>
          <a:off x="6737281" y="827112"/>
          <a:ext cx="2736305" cy="5410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23061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hotelDetail</a:t>
                      </a:r>
                      <a:r>
                        <a:rPr lang="en-US" altLang="ko-KR" sz="1500" dirty="0"/>
                        <a:t>(2)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43239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구매자가 검색 내용 중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선택한 숙소의상세정보 확인과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 예약을 진행하기 위한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1825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23061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검색 내용을 변경 할 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있는 팝업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검색했던 값을 변경할 수 있으며 </a:t>
                      </a:r>
                      <a:r>
                        <a:rPr lang="en-US" altLang="ko-KR" sz="1300" dirty="0" err="1"/>
                        <a:t>hotelDetail</a:t>
                      </a:r>
                      <a:r>
                        <a:rPr lang="ko-KR" altLang="en-US" sz="1300" dirty="0"/>
                        <a:t>에 머무른다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숙소의 등록된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객실의 정보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예약할 객실을 선택 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예약하기 버튼을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숙소의 상세정보 및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결제 정보 등을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숙박을 했던 구매자들의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후기와 평점 리스트를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60777"/>
                  </a:ext>
                </a:extLst>
              </a:tr>
              <a:tr h="307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지정한 날짜에 예약가능 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객실 수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남은 객실이 없으면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" name="Picture 2">
            <a:extLst>
              <a:ext uri="{FF2B5EF4-FFF2-40B4-BE49-F238E27FC236}">
                <a16:creationId xmlns:a16="http://schemas.microsoft.com/office/drawing/2014/main" id="{63F0E54D-4929-4569-B996-19806CA2E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6" y="782272"/>
            <a:ext cx="3605701" cy="229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2C1E3D84-AA1F-46E5-AF45-0D94DF66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3750674"/>
            <a:ext cx="4764765" cy="274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9F0BB08F-CD1A-457B-A06F-431BF36B0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10573" r="11212" b="11890"/>
          <a:stretch/>
        </p:blipFill>
        <p:spPr bwMode="auto">
          <a:xfrm>
            <a:off x="3763696" y="2183087"/>
            <a:ext cx="2798405" cy="158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42092E-80A8-455A-9E6F-7FB8C1BE6966}"/>
              </a:ext>
            </a:extLst>
          </p:cNvPr>
          <p:cNvSpPr/>
          <p:nvPr/>
        </p:nvSpPr>
        <p:spPr>
          <a:xfrm>
            <a:off x="362244" y="971849"/>
            <a:ext cx="3419208" cy="43204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993DA8-CED1-4782-92DB-E582570E42E2}"/>
              </a:ext>
            </a:extLst>
          </p:cNvPr>
          <p:cNvSpPr/>
          <p:nvPr/>
        </p:nvSpPr>
        <p:spPr>
          <a:xfrm>
            <a:off x="362244" y="1565209"/>
            <a:ext cx="2358508" cy="151697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D3707-A051-46DF-8A42-05F0965C4E14}"/>
              </a:ext>
            </a:extLst>
          </p:cNvPr>
          <p:cNvSpPr/>
          <p:nvPr/>
        </p:nvSpPr>
        <p:spPr>
          <a:xfrm>
            <a:off x="1424608" y="3750674"/>
            <a:ext cx="3528392" cy="176655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B51193-8421-4783-9AF0-E0588EFBE126}"/>
              </a:ext>
            </a:extLst>
          </p:cNvPr>
          <p:cNvSpPr/>
          <p:nvPr/>
        </p:nvSpPr>
        <p:spPr>
          <a:xfrm>
            <a:off x="1424608" y="5575846"/>
            <a:ext cx="3528392" cy="94968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40D97D-5FCC-43DA-909E-EB24FF865219}"/>
              </a:ext>
            </a:extLst>
          </p:cNvPr>
          <p:cNvSpPr/>
          <p:nvPr/>
        </p:nvSpPr>
        <p:spPr>
          <a:xfrm>
            <a:off x="2954196" y="1462513"/>
            <a:ext cx="774668" cy="95837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C77B977-48B4-4B03-A92B-174B8C14785F}"/>
              </a:ext>
            </a:extLst>
          </p:cNvPr>
          <p:cNvSpPr/>
          <p:nvPr/>
        </p:nvSpPr>
        <p:spPr>
          <a:xfrm>
            <a:off x="3763696" y="2208395"/>
            <a:ext cx="2798404" cy="1483665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7074402-47F0-4AD5-8F64-27B5F79D2437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3934252" y="1150892"/>
            <a:ext cx="1660355" cy="8499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EB96330-AE3D-4707-B44E-680431D3E275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013" y="3155284"/>
            <a:ext cx="9620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840D97D-5FCC-43DA-909E-EB24FF865219}"/>
              </a:ext>
            </a:extLst>
          </p:cNvPr>
          <p:cNvSpPr/>
          <p:nvPr/>
        </p:nvSpPr>
        <p:spPr>
          <a:xfrm>
            <a:off x="386021" y="3227292"/>
            <a:ext cx="774668" cy="52632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840D97D-5FCC-43DA-909E-EB24FF865219}"/>
              </a:ext>
            </a:extLst>
          </p:cNvPr>
          <p:cNvSpPr/>
          <p:nvPr/>
        </p:nvSpPr>
        <p:spPr>
          <a:xfrm>
            <a:off x="2216696" y="1916832"/>
            <a:ext cx="486636" cy="7200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70" name="그룹 13"/>
          <p:cNvGrpSpPr/>
          <p:nvPr/>
        </p:nvGrpSpPr>
        <p:grpSpPr>
          <a:xfrm>
            <a:off x="1882534" y="1746938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3" name="그룹 16"/>
          <p:cNvGrpSpPr/>
          <p:nvPr/>
        </p:nvGrpSpPr>
        <p:grpSpPr>
          <a:xfrm>
            <a:off x="4783106" y="5733256"/>
            <a:ext cx="360343" cy="400110"/>
            <a:chOff x="1196958" y="234770"/>
            <a:chExt cx="360343" cy="40011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6" name="그룹 19"/>
          <p:cNvGrpSpPr/>
          <p:nvPr/>
        </p:nvGrpSpPr>
        <p:grpSpPr>
          <a:xfrm>
            <a:off x="4772144" y="3915472"/>
            <a:ext cx="360343" cy="400110"/>
            <a:chOff x="1196958" y="234770"/>
            <a:chExt cx="360343" cy="40011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9" name="그룹 22"/>
          <p:cNvGrpSpPr/>
          <p:nvPr/>
        </p:nvGrpSpPr>
        <p:grpSpPr>
          <a:xfrm>
            <a:off x="3556800" y="1414448"/>
            <a:ext cx="360343" cy="400110"/>
            <a:chOff x="1196958" y="234770"/>
            <a:chExt cx="360343" cy="40011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2" name="그룹 25"/>
          <p:cNvGrpSpPr/>
          <p:nvPr/>
        </p:nvGrpSpPr>
        <p:grpSpPr>
          <a:xfrm>
            <a:off x="2531104" y="2861728"/>
            <a:ext cx="360343" cy="400110"/>
            <a:chOff x="1196958" y="234770"/>
            <a:chExt cx="360343" cy="400110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9" name="그룹 29"/>
          <p:cNvGrpSpPr/>
          <p:nvPr/>
        </p:nvGrpSpPr>
        <p:grpSpPr>
          <a:xfrm>
            <a:off x="5420216" y="1997632"/>
            <a:ext cx="360343" cy="400110"/>
            <a:chOff x="1196958" y="234770"/>
            <a:chExt cx="360343" cy="40011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2" name="그룹 32"/>
          <p:cNvGrpSpPr/>
          <p:nvPr/>
        </p:nvGrpSpPr>
        <p:grpSpPr>
          <a:xfrm>
            <a:off x="992560" y="3068960"/>
            <a:ext cx="360343" cy="400110"/>
            <a:chOff x="1196958" y="234770"/>
            <a:chExt cx="360343" cy="400110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8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5" name="그룹 10"/>
          <p:cNvGrpSpPr/>
          <p:nvPr/>
        </p:nvGrpSpPr>
        <p:grpSpPr>
          <a:xfrm>
            <a:off x="3604104" y="954352"/>
            <a:ext cx="360343" cy="385918"/>
            <a:chOff x="1196958" y="234770"/>
            <a:chExt cx="360343" cy="385918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33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1734"/>
              </p:ext>
            </p:extLst>
          </p:nvPr>
        </p:nvGraphicFramePr>
        <p:xfrm>
          <a:off x="6753199" y="1224540"/>
          <a:ext cx="2736305" cy="39505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reservateForm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예약하기를 클릭 시에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구매자에게 인지해야 할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정보를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구매자가 선택한 예약정보를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추가 요청 사항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예약하기 클릭 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결제 진행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692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결제 완료 알림과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dirty="0"/>
                        <a:t>main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혹은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구매자의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ko-KR" altLang="en-US" sz="1300" dirty="0"/>
                        <a:t>예약현황 페이지로 이동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</a:tbl>
          </a:graphicData>
        </a:graphic>
      </p:graphicFrame>
      <p:pic>
        <p:nvPicPr>
          <p:cNvPr id="33" name="Picture 2">
            <a:extLst>
              <a:ext uri="{FF2B5EF4-FFF2-40B4-BE49-F238E27FC236}">
                <a16:creationId xmlns:a16="http://schemas.microsoft.com/office/drawing/2014/main" id="{5F0B98A5-3138-448A-B11B-32E7A709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7" y="744144"/>
            <a:ext cx="5916975" cy="355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A4C0958A-BD2D-4C58-A03C-0FD94BBC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4606666"/>
            <a:ext cx="4608512" cy="159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113266-FC89-43F2-85C1-1D7054B65C97}"/>
              </a:ext>
            </a:extLst>
          </p:cNvPr>
          <p:cNvSpPr/>
          <p:nvPr/>
        </p:nvSpPr>
        <p:spPr>
          <a:xfrm>
            <a:off x="301905" y="788520"/>
            <a:ext cx="1018298" cy="271248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6DCCBC-BFF0-4E8C-821A-F995A05D3F4B}"/>
              </a:ext>
            </a:extLst>
          </p:cNvPr>
          <p:cNvSpPr/>
          <p:nvPr/>
        </p:nvSpPr>
        <p:spPr>
          <a:xfrm>
            <a:off x="1482869" y="788520"/>
            <a:ext cx="4716293" cy="148835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CA361D-A92E-4204-95CC-C9E2B578E0B4}"/>
              </a:ext>
            </a:extLst>
          </p:cNvPr>
          <p:cNvSpPr/>
          <p:nvPr/>
        </p:nvSpPr>
        <p:spPr>
          <a:xfrm>
            <a:off x="1482869" y="2357761"/>
            <a:ext cx="4702546" cy="194320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2E61C-CAAF-4262-A433-13DC8638FEE9}"/>
              </a:ext>
            </a:extLst>
          </p:cNvPr>
          <p:cNvSpPr/>
          <p:nvPr/>
        </p:nvSpPr>
        <p:spPr>
          <a:xfrm>
            <a:off x="391843" y="4683552"/>
            <a:ext cx="4392488" cy="145181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B9BF08-3DA7-4611-800F-0E65303081DB}"/>
              </a:ext>
            </a:extLst>
          </p:cNvPr>
          <p:cNvSpPr/>
          <p:nvPr/>
        </p:nvSpPr>
        <p:spPr>
          <a:xfrm>
            <a:off x="5529064" y="3861048"/>
            <a:ext cx="555466" cy="37181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157C425-7D48-4884-B835-329875738FC9}"/>
              </a:ext>
            </a:extLst>
          </p:cNvPr>
          <p:cNvCxnSpPr>
            <a:cxnSpLocks/>
          </p:cNvCxnSpPr>
          <p:nvPr/>
        </p:nvCxnSpPr>
        <p:spPr>
          <a:xfrm rot="5400000">
            <a:off x="4500860" y="4405743"/>
            <a:ext cx="1451989" cy="547706"/>
          </a:xfrm>
          <a:prstGeom prst="bentConnector3">
            <a:avLst>
              <a:gd name="adj1" fmla="val 99617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826B2F0-0D6B-4472-A2E6-58AF6398F87B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2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55" name="그룹 10"/>
          <p:cNvGrpSpPr/>
          <p:nvPr/>
        </p:nvGrpSpPr>
        <p:grpSpPr>
          <a:xfrm>
            <a:off x="920552" y="586184"/>
            <a:ext cx="360343" cy="385918"/>
            <a:chOff x="1196958" y="234770"/>
            <a:chExt cx="360343" cy="3859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8" name="그룹 19"/>
          <p:cNvGrpSpPr/>
          <p:nvPr/>
        </p:nvGrpSpPr>
        <p:grpSpPr>
          <a:xfrm>
            <a:off x="4656342" y="5203322"/>
            <a:ext cx="360343" cy="400110"/>
            <a:chOff x="1196958" y="234770"/>
            <a:chExt cx="360343" cy="40011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1" name="그룹 22"/>
          <p:cNvGrpSpPr/>
          <p:nvPr/>
        </p:nvGrpSpPr>
        <p:grpSpPr>
          <a:xfrm>
            <a:off x="5333292" y="3627772"/>
            <a:ext cx="360343" cy="400110"/>
            <a:chOff x="1196958" y="234770"/>
            <a:chExt cx="360343" cy="40011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4" name="그룹 25"/>
          <p:cNvGrpSpPr/>
          <p:nvPr/>
        </p:nvGrpSpPr>
        <p:grpSpPr>
          <a:xfrm>
            <a:off x="1323722" y="4077072"/>
            <a:ext cx="360343" cy="400110"/>
            <a:chOff x="1196958" y="234770"/>
            <a:chExt cx="360343" cy="40011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7" name="그룹 29"/>
          <p:cNvGrpSpPr/>
          <p:nvPr/>
        </p:nvGrpSpPr>
        <p:grpSpPr>
          <a:xfrm>
            <a:off x="2576736" y="586184"/>
            <a:ext cx="360343" cy="400110"/>
            <a:chOff x="1196958" y="234770"/>
            <a:chExt cx="360343" cy="40011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91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732642"/>
              </p:ext>
            </p:extLst>
          </p:nvPr>
        </p:nvGraphicFramePr>
        <p:xfrm>
          <a:off x="6733844" y="875945"/>
          <a:ext cx="2736305" cy="50740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2623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 err="1"/>
                        <a:t>memberReservationForm</a:t>
                      </a:r>
                      <a:r>
                        <a:rPr lang="en-US" altLang="ko-KR" sz="1500" spc="-150" dirty="0"/>
                        <a:t>.</a:t>
                      </a:r>
                      <a:endParaRPr lang="ko-KR" altLang="en-US" sz="1500" spc="-1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36953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에서 </a:t>
                      </a:r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내 예약</a:t>
                      </a:r>
                      <a:r>
                        <a:rPr lang="en-US" altLang="ko-KR" sz="1300" dirty="0"/>
                        <a:t>’</a:t>
                      </a:r>
                      <a:r>
                        <a:rPr lang="ko-KR" altLang="en-US" sz="1300" dirty="0"/>
                        <a:t>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클릭 시 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19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2771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369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의 </a:t>
                      </a:r>
                      <a:r>
                        <a:rPr lang="en-US" altLang="ko-KR" sz="1300" dirty="0"/>
                        <a:t>hover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효과 중 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en-US" altLang="ko-KR" sz="1300" baseline="0" dirty="0"/>
                        <a:t>‘</a:t>
                      </a:r>
                      <a:r>
                        <a:rPr lang="ko-KR" altLang="en-US" sz="1300" baseline="0" dirty="0"/>
                        <a:t>내 예약</a:t>
                      </a:r>
                      <a:r>
                        <a:rPr lang="en-US" altLang="ko-KR" sz="1300" baseline="0" dirty="0"/>
                        <a:t>’ </a:t>
                      </a:r>
                      <a:r>
                        <a:rPr lang="ko-KR" altLang="en-US" sz="1300" baseline="0" dirty="0"/>
                        <a:t>선택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19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구매자가 결제 한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모든 예약 내역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ko-KR" altLang="en-US" sz="1300" dirty="0"/>
                        <a:t>확인가능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21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 당 결제 취소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21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객실 당 결제 취소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52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체크인을 하면 판매자의 확인 후 기능 활성화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21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클릭시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ajax</a:t>
                      </a:r>
                      <a:r>
                        <a:rPr lang="ko-KR" altLang="en-US" sz="1300" dirty="0"/>
                        <a:t>를 사용하여 팝업으로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활성화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69465"/>
                  </a:ext>
                </a:extLst>
              </a:tr>
              <a:tr h="369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작성하기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후기가 등록됨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닫기</a:t>
                      </a:r>
                      <a:r>
                        <a:rPr lang="ko-KR" altLang="en-US" sz="1300" baseline="0" dirty="0"/>
                        <a:t> </a:t>
                      </a:r>
                      <a:r>
                        <a:rPr lang="en-US" altLang="ko-KR" sz="1300" baseline="0" dirty="0"/>
                        <a:t>- </a:t>
                      </a:r>
                      <a:r>
                        <a:rPr lang="ko-KR" altLang="en-US" sz="1300" dirty="0"/>
                        <a:t>팝업 닫음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81776"/>
                  </a:ext>
                </a:extLst>
              </a:tr>
              <a:tr h="52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7</a:t>
                      </a:r>
                      <a:r>
                        <a:rPr lang="ko-KR" altLang="en-US" sz="1300" dirty="0"/>
                        <a:t>에서 작성하기 클릭 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5 </a:t>
                      </a:r>
                      <a:r>
                        <a:rPr lang="en-US" altLang="ko-KR" sz="1300" dirty="0">
                          <a:sym typeface="Wingdings" panose="05000000000000000000" pitchFamily="2" charset="2"/>
                        </a:rPr>
                        <a:t> 8</a:t>
                      </a:r>
                      <a:r>
                        <a:rPr lang="ko-KR" altLang="en-US" sz="1300" dirty="0">
                          <a:sym typeface="Wingdings" panose="05000000000000000000" pitchFamily="2" charset="2"/>
                        </a:rPr>
                        <a:t>로 변화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9995"/>
                  </a:ext>
                </a:extLst>
              </a:tr>
            </a:tbl>
          </a:graphicData>
        </a:graphic>
      </p:graphicFrame>
      <p:pic>
        <p:nvPicPr>
          <p:cNvPr id="30" name="Picture 2">
            <a:extLst>
              <a:ext uri="{FF2B5EF4-FFF2-40B4-BE49-F238E27FC236}">
                <a16:creationId xmlns:a16="http://schemas.microsoft.com/office/drawing/2014/main" id="{F447A758-4E05-4403-919F-E6D7C885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706845"/>
            <a:ext cx="3230899" cy="1042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D5FAF6F5-8740-4B24-BC5C-4546C1E9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" y="2879270"/>
            <a:ext cx="6189957" cy="125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29BD887B-9B4A-40F5-8FB1-EBCD9286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" y="1988997"/>
            <a:ext cx="6154690" cy="95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>
            <a:extLst>
              <a:ext uri="{FF2B5EF4-FFF2-40B4-BE49-F238E27FC236}">
                <a16:creationId xmlns:a16="http://schemas.microsoft.com/office/drawing/2014/main" id="{FFD33165-27B6-422C-BF68-6BB1DBDF9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5351" r="5533" b="7200"/>
          <a:stretch/>
        </p:blipFill>
        <p:spPr bwMode="auto">
          <a:xfrm>
            <a:off x="281940" y="4383081"/>
            <a:ext cx="4104456" cy="179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5B1F46DA-9869-4DE8-841D-9D72A98D7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8" r="47197" b="-3801"/>
          <a:stretch/>
        </p:blipFill>
        <p:spPr bwMode="auto">
          <a:xfrm>
            <a:off x="4376936" y="3492375"/>
            <a:ext cx="1282519" cy="36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CEA11A-BD9C-4CD8-99EC-BA6C2CC23DA5}"/>
              </a:ext>
            </a:extLst>
          </p:cNvPr>
          <p:cNvSpPr/>
          <p:nvPr/>
        </p:nvSpPr>
        <p:spPr>
          <a:xfrm>
            <a:off x="1436916" y="674982"/>
            <a:ext cx="1401219" cy="93210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3D8BC9-53C1-4449-B7BB-48C10EDCC60D}"/>
              </a:ext>
            </a:extLst>
          </p:cNvPr>
          <p:cNvSpPr/>
          <p:nvPr/>
        </p:nvSpPr>
        <p:spPr>
          <a:xfrm>
            <a:off x="266787" y="4362315"/>
            <a:ext cx="4116026" cy="18159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649F2C0-3DDD-499B-8FA7-F89493FBECAC}"/>
              </a:ext>
            </a:extLst>
          </p:cNvPr>
          <p:cNvSpPr/>
          <p:nvPr/>
        </p:nvSpPr>
        <p:spPr>
          <a:xfrm>
            <a:off x="271324" y="3962821"/>
            <a:ext cx="361196" cy="17468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115D65-A7BC-4E9C-9C4C-21C60A34BA1A}"/>
              </a:ext>
            </a:extLst>
          </p:cNvPr>
          <p:cNvSpPr/>
          <p:nvPr/>
        </p:nvSpPr>
        <p:spPr>
          <a:xfrm>
            <a:off x="1087625" y="5805264"/>
            <a:ext cx="2493421" cy="29046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8B3C9A-22E5-4B81-BE33-6569E1676DAA}"/>
              </a:ext>
            </a:extLst>
          </p:cNvPr>
          <p:cNvSpPr/>
          <p:nvPr/>
        </p:nvSpPr>
        <p:spPr>
          <a:xfrm>
            <a:off x="200025" y="1937235"/>
            <a:ext cx="5852686" cy="102879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6948A04-4E7E-41E7-A5B8-09609BCD4622}"/>
              </a:ext>
            </a:extLst>
          </p:cNvPr>
          <p:cNvSpPr/>
          <p:nvPr/>
        </p:nvSpPr>
        <p:spPr>
          <a:xfrm>
            <a:off x="5601072" y="2708920"/>
            <a:ext cx="390838" cy="25711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6F1AB7-5843-4091-9669-8B4A8EA8FE4C}"/>
              </a:ext>
            </a:extLst>
          </p:cNvPr>
          <p:cNvSpPr/>
          <p:nvPr/>
        </p:nvSpPr>
        <p:spPr>
          <a:xfrm>
            <a:off x="4396324" y="3502903"/>
            <a:ext cx="1257202" cy="31949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67A04A4-3ADA-436C-B80F-B740918EA837}"/>
              </a:ext>
            </a:extLst>
          </p:cNvPr>
          <p:cNvSpPr/>
          <p:nvPr/>
        </p:nvSpPr>
        <p:spPr>
          <a:xfrm>
            <a:off x="957654" y="2356857"/>
            <a:ext cx="250930" cy="15195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924AA1-E1EE-475D-AA51-38E06CF4A17C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46" name="Picture 2" descr="C:\Users\user\Desktop\logo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7" name="그룹 10"/>
          <p:cNvGrpSpPr/>
          <p:nvPr/>
        </p:nvGrpSpPr>
        <p:grpSpPr>
          <a:xfrm>
            <a:off x="1271966" y="1401150"/>
            <a:ext cx="360343" cy="385918"/>
            <a:chOff x="1196958" y="234770"/>
            <a:chExt cx="360343" cy="385918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그룹 13"/>
          <p:cNvGrpSpPr/>
          <p:nvPr/>
        </p:nvGrpSpPr>
        <p:grpSpPr>
          <a:xfrm>
            <a:off x="2072680" y="5597866"/>
            <a:ext cx="360343" cy="400110"/>
            <a:chOff x="1196958" y="234770"/>
            <a:chExt cx="360343" cy="4001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그룹 16"/>
          <p:cNvGrpSpPr/>
          <p:nvPr/>
        </p:nvGrpSpPr>
        <p:grpSpPr>
          <a:xfrm>
            <a:off x="2864768" y="4169332"/>
            <a:ext cx="360343" cy="400110"/>
            <a:chOff x="1196958" y="234770"/>
            <a:chExt cx="360343" cy="40011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6" name="그룹 19"/>
          <p:cNvGrpSpPr/>
          <p:nvPr/>
        </p:nvGrpSpPr>
        <p:grpSpPr>
          <a:xfrm>
            <a:off x="638146" y="3846796"/>
            <a:ext cx="360343" cy="400110"/>
            <a:chOff x="1196958" y="234770"/>
            <a:chExt cx="360343" cy="4001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3" name="그룹 22"/>
          <p:cNvGrpSpPr/>
          <p:nvPr/>
        </p:nvGrpSpPr>
        <p:grpSpPr>
          <a:xfrm>
            <a:off x="1208584" y="2348880"/>
            <a:ext cx="360343" cy="400110"/>
            <a:chOff x="1196958" y="234770"/>
            <a:chExt cx="360343" cy="40011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6" name="그룹 25"/>
          <p:cNvGrpSpPr/>
          <p:nvPr/>
        </p:nvGrpSpPr>
        <p:grpSpPr>
          <a:xfrm>
            <a:off x="5385048" y="2429514"/>
            <a:ext cx="360343" cy="400110"/>
            <a:chOff x="1196958" y="234770"/>
            <a:chExt cx="360343" cy="400110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99" name="그룹 29"/>
          <p:cNvGrpSpPr/>
          <p:nvPr/>
        </p:nvGrpSpPr>
        <p:grpSpPr>
          <a:xfrm>
            <a:off x="3708612" y="1726686"/>
            <a:ext cx="360343" cy="400110"/>
            <a:chOff x="1196958" y="234770"/>
            <a:chExt cx="360343" cy="400110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2" name="그룹 32"/>
          <p:cNvGrpSpPr/>
          <p:nvPr/>
        </p:nvGrpSpPr>
        <p:grpSpPr>
          <a:xfrm>
            <a:off x="4060026" y="3463504"/>
            <a:ext cx="360343" cy="400110"/>
            <a:chOff x="1196958" y="234770"/>
            <a:chExt cx="360343" cy="400110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8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06" name="꺾인 연결선 105"/>
          <p:cNvCxnSpPr>
            <a:stCxn id="60" idx="6"/>
            <a:endCxn id="104" idx="1"/>
          </p:cNvCxnSpPr>
          <p:nvPr/>
        </p:nvCxnSpPr>
        <p:spPr>
          <a:xfrm flipV="1">
            <a:off x="950058" y="3663559"/>
            <a:ext cx="3109968" cy="3891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1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구매자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43768"/>
              </p:ext>
            </p:extLst>
          </p:nvPr>
        </p:nvGraphicFramePr>
        <p:xfrm>
          <a:off x="6753199" y="1224540"/>
          <a:ext cx="2736305" cy="44882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2401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qaInsert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33820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에서 </a:t>
                      </a:r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고객센터</a:t>
                      </a:r>
                      <a:r>
                        <a:rPr lang="en-US" altLang="ko-KR" sz="1300" dirty="0"/>
                        <a:t>’</a:t>
                      </a:r>
                      <a:r>
                        <a:rPr lang="ko-KR" altLang="en-US" sz="1300" dirty="0"/>
                        <a:t>를 클릭 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008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2536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338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고객센터 클릭 시 해당 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475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자주 묻는 질문을 노출하여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구매자가 선택 할 수 있도록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정보 제공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338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로그인이</a:t>
                      </a:r>
                      <a:r>
                        <a:rPr lang="ko-KR" altLang="en-US" sz="1300" dirty="0"/>
                        <a:t> 되어있지 않으면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안내문이 뜨며 클릭 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로그인 </a:t>
                      </a:r>
                      <a:r>
                        <a:rPr lang="ko-KR" altLang="en-US" sz="1300" dirty="0" err="1"/>
                        <a:t>팝업창이</a:t>
                      </a:r>
                      <a:r>
                        <a:rPr lang="ko-KR" altLang="en-US" sz="1300" dirty="0"/>
                        <a:t> 나타남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475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위에 해당되지 않는 질문을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구매자가 직접 할 수 있도록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제공</a:t>
                      </a:r>
                      <a:r>
                        <a:rPr lang="en-US" altLang="ko-KR" sz="1300" dirty="0"/>
                        <a:t>(2000byte </a:t>
                      </a:r>
                      <a:r>
                        <a:rPr lang="ko-KR" altLang="en-US" sz="1300" dirty="0"/>
                        <a:t>이내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480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Main 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</a:tbl>
          </a:graphicData>
        </a:graphic>
      </p:graphicFrame>
      <p:pic>
        <p:nvPicPr>
          <p:cNvPr id="30" name="Picture 2">
            <a:extLst>
              <a:ext uri="{FF2B5EF4-FFF2-40B4-BE49-F238E27FC236}">
                <a16:creationId xmlns:a16="http://schemas.microsoft.com/office/drawing/2014/main" id="{E3730ECD-DE66-48EB-B043-954E4087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3" y="1023467"/>
            <a:ext cx="3021509" cy="44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C3DFE55A-737D-49E0-8275-AA92007D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6" y="5774193"/>
            <a:ext cx="5828978" cy="44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FC0B49A-5A14-406B-8488-1D3DD0318B41}"/>
              </a:ext>
            </a:extLst>
          </p:cNvPr>
          <p:cNvSpPr/>
          <p:nvPr/>
        </p:nvSpPr>
        <p:spPr>
          <a:xfrm>
            <a:off x="770853" y="1012082"/>
            <a:ext cx="493374" cy="30539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378576-550C-4443-8378-425EA09407FE}"/>
              </a:ext>
            </a:extLst>
          </p:cNvPr>
          <p:cNvSpPr/>
          <p:nvPr/>
        </p:nvSpPr>
        <p:spPr>
          <a:xfrm>
            <a:off x="463541" y="5795633"/>
            <a:ext cx="5714123" cy="44167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4AE760-52F2-46CA-8B4C-FAC3F4BC01CB}"/>
              </a:ext>
            </a:extLst>
          </p:cNvPr>
          <p:cNvSpPr/>
          <p:nvPr/>
        </p:nvSpPr>
        <p:spPr>
          <a:xfrm>
            <a:off x="3132963" y="4017073"/>
            <a:ext cx="623598" cy="197858"/>
          </a:xfrm>
          <a:prstGeom prst="rect">
            <a:avLst/>
          </a:prstGeom>
          <a:noFill/>
          <a:ln w="25400" cap="rnd" cmpd="sng">
            <a:solidFill>
              <a:srgbClr val="FF0000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5120A12-C90D-40F1-AD96-7D7206C98548}"/>
              </a:ext>
            </a:extLst>
          </p:cNvPr>
          <p:cNvGrpSpPr/>
          <p:nvPr/>
        </p:nvGrpSpPr>
        <p:grpSpPr>
          <a:xfrm>
            <a:off x="3756561" y="4045539"/>
            <a:ext cx="432048" cy="420047"/>
            <a:chOff x="-1311696" y="1412776"/>
            <a:chExt cx="444019" cy="42004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0613048-15E1-4D39-ABF9-D546430D1999}"/>
                </a:ext>
              </a:extLst>
            </p:cNvPr>
            <p:cNvSpPr/>
            <p:nvPr/>
          </p:nvSpPr>
          <p:spPr>
            <a:xfrm>
              <a:off x="-1311696" y="1412776"/>
              <a:ext cx="360040" cy="4200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402D26-1EF4-4BD7-869D-679C8B9147FF}"/>
                </a:ext>
              </a:extLst>
            </p:cNvPr>
            <p:cNvSpPr txBox="1"/>
            <p:nvPr/>
          </p:nvSpPr>
          <p:spPr>
            <a:xfrm>
              <a:off x="-1299725" y="1422744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3C54E5-A530-4762-8FE7-9EE7A16B27E6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536" y="1916832"/>
            <a:ext cx="4600452" cy="1178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520" y="3645024"/>
            <a:ext cx="47815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5B3A25-2442-418C-91F6-643B1E785225}"/>
              </a:ext>
            </a:extLst>
          </p:cNvPr>
          <p:cNvSpPr/>
          <p:nvPr/>
        </p:nvSpPr>
        <p:spPr>
          <a:xfrm>
            <a:off x="746708" y="3710874"/>
            <a:ext cx="2365582" cy="187220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41DFC28-A49B-441C-8C35-1F44848536F7}"/>
              </a:ext>
            </a:extLst>
          </p:cNvPr>
          <p:cNvSpPr/>
          <p:nvPr/>
        </p:nvSpPr>
        <p:spPr>
          <a:xfrm>
            <a:off x="704528" y="1844824"/>
            <a:ext cx="4608512" cy="91154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1DFC28-A49B-441C-8C35-1F44848536F7}"/>
              </a:ext>
            </a:extLst>
          </p:cNvPr>
          <p:cNvSpPr/>
          <p:nvPr/>
        </p:nvSpPr>
        <p:spPr>
          <a:xfrm>
            <a:off x="3224808" y="2852936"/>
            <a:ext cx="432048" cy="2160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36" idx="3"/>
            <a:endCxn id="72" idx="0"/>
          </p:cNvCxnSpPr>
          <p:nvPr/>
        </p:nvCxnSpPr>
        <p:spPr>
          <a:xfrm rot="5400000">
            <a:off x="2472835" y="2272043"/>
            <a:ext cx="367909" cy="21027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8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0" name="그룹 10"/>
          <p:cNvGrpSpPr/>
          <p:nvPr/>
        </p:nvGrpSpPr>
        <p:grpSpPr>
          <a:xfrm>
            <a:off x="497130" y="828086"/>
            <a:ext cx="360343" cy="385918"/>
            <a:chOff x="1196958" y="234770"/>
            <a:chExt cx="360343" cy="38591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3" name="그룹 19"/>
          <p:cNvGrpSpPr/>
          <p:nvPr/>
        </p:nvGrpSpPr>
        <p:grpSpPr>
          <a:xfrm>
            <a:off x="309984" y="5589240"/>
            <a:ext cx="360343" cy="400110"/>
            <a:chOff x="1196958" y="234770"/>
            <a:chExt cx="360343" cy="40011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22"/>
          <p:cNvGrpSpPr/>
          <p:nvPr/>
        </p:nvGrpSpPr>
        <p:grpSpPr>
          <a:xfrm>
            <a:off x="1441860" y="3498008"/>
            <a:ext cx="360343" cy="400110"/>
            <a:chOff x="1196958" y="234770"/>
            <a:chExt cx="360343" cy="40011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그룹 25"/>
          <p:cNvGrpSpPr/>
          <p:nvPr/>
        </p:nvGrpSpPr>
        <p:grpSpPr>
          <a:xfrm>
            <a:off x="3547344" y="2780928"/>
            <a:ext cx="360343" cy="400110"/>
            <a:chOff x="1196958" y="234770"/>
            <a:chExt cx="360343" cy="40011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2" name="그룹 29"/>
          <p:cNvGrpSpPr/>
          <p:nvPr/>
        </p:nvGrpSpPr>
        <p:grpSpPr>
          <a:xfrm>
            <a:off x="5140146" y="1628800"/>
            <a:ext cx="360343" cy="400110"/>
            <a:chOff x="1196958" y="234770"/>
            <a:chExt cx="360343" cy="40011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7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DA978D7C-1F4C-4FCC-B4D5-997A68D4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517" y="2128787"/>
            <a:ext cx="2227070" cy="1561291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179" y="2132856"/>
            <a:ext cx="2227070" cy="408780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구매자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가입 및 정보관리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검색 및 숙소 예약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후기작성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판매자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가입 및 정보관리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숙소 등록 및 예약 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구매자와 판매자의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활동 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606" y="1992908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8D68D9CC-0771-4912-A95F-3E86D37D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6759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841" y="2128787"/>
            <a:ext cx="2227070" cy="3669715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팀원소개 및 업무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목표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개발환경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타임라인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ERD</a:t>
            </a: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890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D7515E-114D-401D-9BAB-B95A670BEBFA}"/>
              </a:ext>
            </a:extLst>
          </p:cNvPr>
          <p:cNvCxnSpPr>
            <a:cxnSpLocks/>
          </p:cNvCxnSpPr>
          <p:nvPr/>
        </p:nvCxnSpPr>
        <p:spPr>
          <a:xfrm>
            <a:off x="560512" y="3175230"/>
            <a:ext cx="1656184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97F5E37-3568-473D-8A33-F16A97602BB2}"/>
              </a:ext>
            </a:extLst>
          </p:cNvPr>
          <p:cNvCxnSpPr>
            <a:cxnSpLocks/>
          </p:cNvCxnSpPr>
          <p:nvPr/>
        </p:nvCxnSpPr>
        <p:spPr>
          <a:xfrm>
            <a:off x="7455586" y="2897990"/>
            <a:ext cx="627291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6B8D461-4158-443F-9768-5588BD37165D}"/>
              </a:ext>
            </a:extLst>
          </p:cNvPr>
          <p:cNvCxnSpPr>
            <a:cxnSpLocks/>
          </p:cNvCxnSpPr>
          <p:nvPr/>
        </p:nvCxnSpPr>
        <p:spPr>
          <a:xfrm>
            <a:off x="4203615" y="2852936"/>
            <a:ext cx="1498769" cy="0"/>
          </a:xfrm>
          <a:prstGeom prst="line">
            <a:avLst/>
          </a:prstGeom>
          <a:ln w="12700"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Contents</a:t>
            </a:r>
          </a:p>
        </p:txBody>
      </p:sp>
      <p:pic>
        <p:nvPicPr>
          <p:cNvPr id="15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011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판매자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63585"/>
              </p:ext>
            </p:extLst>
          </p:nvPr>
        </p:nvGraphicFramePr>
        <p:xfrm>
          <a:off x="6795737" y="1170563"/>
          <a:ext cx="2736305" cy="47407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selMain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 err="1"/>
                        <a:t>selSignup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 err="1"/>
                        <a:t>selLogin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페이지의 </a:t>
                      </a:r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에서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판매자</a:t>
                      </a:r>
                      <a:r>
                        <a:rPr lang="en-US" altLang="ko-KR" sz="1300" dirty="0"/>
                        <a:t>’ </a:t>
                      </a:r>
                      <a:r>
                        <a:rPr lang="ko-KR" altLang="en-US" sz="1300" dirty="0"/>
                        <a:t>클릭 시 새 창으로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새 창으로 제공되는 페이지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페이지로 접근 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- </a:t>
                      </a:r>
                      <a:r>
                        <a:rPr lang="ko-KR" altLang="en-US" sz="1000" dirty="0"/>
                        <a:t>판매자 로그인 페이지로 이동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300" dirty="0"/>
                        <a:t>회원가입</a:t>
                      </a:r>
                      <a:endParaRPr lang="en-US" altLang="ko-KR" sz="13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- </a:t>
                      </a:r>
                      <a:r>
                        <a:rPr lang="ko-KR" altLang="en-US" sz="1000" dirty="0"/>
                        <a:t>판매자 회원가입 페이지로 이동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로그인 페이지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미등록 회원은 로그인 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회원가입 페이지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중복 이메일 가입 불가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10568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95CFD47B-2D0B-4369-A725-02314C13FFDD}"/>
              </a:ext>
            </a:extLst>
          </p:cNvPr>
          <p:cNvGrpSpPr/>
          <p:nvPr/>
        </p:nvGrpSpPr>
        <p:grpSpPr>
          <a:xfrm>
            <a:off x="344488" y="764704"/>
            <a:ext cx="6038712" cy="4032448"/>
            <a:chOff x="743790" y="211500"/>
            <a:chExt cx="8670009" cy="6099640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22361771-44CE-4B4C-A389-123BBFD52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90" y="3987364"/>
              <a:ext cx="8670008" cy="2323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5">
              <a:extLst>
                <a:ext uri="{FF2B5EF4-FFF2-40B4-BE49-F238E27FC236}">
                  <a16:creationId xmlns:a16="http://schemas.microsoft.com/office/drawing/2014/main" id="{626C9016-F4FF-4F7F-B273-FF90EE69A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791" y="211500"/>
              <a:ext cx="8670008" cy="4173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E2682D7-6D8D-4BDF-A012-A13330CED1EB}"/>
              </a:ext>
            </a:extLst>
          </p:cNvPr>
          <p:cNvSpPr/>
          <p:nvPr/>
        </p:nvSpPr>
        <p:spPr>
          <a:xfrm>
            <a:off x="344488" y="764704"/>
            <a:ext cx="507766" cy="16547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9F3B7A-B54A-4D40-BFE6-F6A39043A3E2}"/>
              </a:ext>
            </a:extLst>
          </p:cNvPr>
          <p:cNvSpPr/>
          <p:nvPr/>
        </p:nvSpPr>
        <p:spPr>
          <a:xfrm>
            <a:off x="344488" y="764704"/>
            <a:ext cx="6048672" cy="367240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98FFBC-893A-434E-8F03-21EA4B7B8774}"/>
              </a:ext>
            </a:extLst>
          </p:cNvPr>
          <p:cNvSpPr/>
          <p:nvPr/>
        </p:nvSpPr>
        <p:spPr>
          <a:xfrm>
            <a:off x="5817096" y="764704"/>
            <a:ext cx="507766" cy="16544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2683E634-1B48-4DED-8BE7-D24AD589D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4509120"/>
            <a:ext cx="2742133" cy="2033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23F9D-7064-4A31-91E9-CC94B7DF2916}"/>
              </a:ext>
            </a:extLst>
          </p:cNvPr>
          <p:cNvSpPr/>
          <p:nvPr/>
        </p:nvSpPr>
        <p:spPr>
          <a:xfrm>
            <a:off x="3656856" y="4653136"/>
            <a:ext cx="2304256" cy="1613829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4516B-2320-4CA4-9679-EBC4165533EA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504" y="4581128"/>
            <a:ext cx="24765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30D9B02-2E89-413C-9B86-2360687B9B68}"/>
              </a:ext>
            </a:extLst>
          </p:cNvPr>
          <p:cNvSpPr/>
          <p:nvPr/>
        </p:nvSpPr>
        <p:spPr>
          <a:xfrm>
            <a:off x="632520" y="4653136"/>
            <a:ext cx="2232248" cy="151216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8" name="그룹 10"/>
          <p:cNvGrpSpPr/>
          <p:nvPr/>
        </p:nvGrpSpPr>
        <p:grpSpPr>
          <a:xfrm>
            <a:off x="2864768" y="548680"/>
            <a:ext cx="360343" cy="385918"/>
            <a:chOff x="1196958" y="234770"/>
            <a:chExt cx="360343" cy="385918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1" name="그룹 19"/>
          <p:cNvGrpSpPr/>
          <p:nvPr/>
        </p:nvGrpSpPr>
        <p:grpSpPr>
          <a:xfrm>
            <a:off x="5770966" y="4610006"/>
            <a:ext cx="360343" cy="400110"/>
            <a:chOff x="1196958" y="234770"/>
            <a:chExt cx="360343" cy="40011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22"/>
          <p:cNvGrpSpPr/>
          <p:nvPr/>
        </p:nvGrpSpPr>
        <p:grpSpPr>
          <a:xfrm>
            <a:off x="462626" y="4618632"/>
            <a:ext cx="360343" cy="400110"/>
            <a:chOff x="1196958" y="234770"/>
            <a:chExt cx="360343" cy="40011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그룹 25"/>
          <p:cNvGrpSpPr/>
          <p:nvPr/>
        </p:nvGrpSpPr>
        <p:grpSpPr>
          <a:xfrm>
            <a:off x="5529064" y="836712"/>
            <a:ext cx="360343" cy="400110"/>
            <a:chOff x="1196958" y="234770"/>
            <a:chExt cx="360343" cy="40011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그룹 29"/>
          <p:cNvGrpSpPr/>
          <p:nvPr/>
        </p:nvGrpSpPr>
        <p:grpSpPr>
          <a:xfrm>
            <a:off x="704528" y="836712"/>
            <a:ext cx="360343" cy="400110"/>
            <a:chOff x="1196958" y="234770"/>
            <a:chExt cx="360343" cy="4001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20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판매자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53367"/>
              </p:ext>
            </p:extLst>
          </p:nvPr>
        </p:nvGraphicFramePr>
        <p:xfrm>
          <a:off x="6745720" y="1579264"/>
          <a:ext cx="2736305" cy="36545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selInfo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판매자 </a:t>
                      </a:r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 </a:t>
                      </a:r>
                      <a:r>
                        <a:rPr lang="en-US" altLang="ko-KR" sz="1300" dirty="0"/>
                        <a:t>header</a:t>
                      </a:r>
                      <a:r>
                        <a:rPr lang="ko-KR" altLang="en-US" sz="1300" dirty="0"/>
                        <a:t>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내 정보＇ 클릭 시 제공되는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변경할 비밀번호와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그 비밀번호를 재입력 요청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두 비밀번호가 일치하지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않으면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정보 수정 후 판매자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사이트 탈퇴하고 판매자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</a:tbl>
          </a:graphicData>
        </a:graphic>
      </p:graphicFrame>
      <p:pic>
        <p:nvPicPr>
          <p:cNvPr id="32" name="Picture 4">
            <a:extLst>
              <a:ext uri="{FF2B5EF4-FFF2-40B4-BE49-F238E27FC236}">
                <a16:creationId xmlns:a16="http://schemas.microsoft.com/office/drawing/2014/main" id="{27E1C40D-CD47-4D8A-A2C2-E5B8AC70C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 t="2317" r="4003" b="4994"/>
          <a:stretch/>
        </p:blipFill>
        <p:spPr bwMode="auto">
          <a:xfrm>
            <a:off x="272481" y="908721"/>
            <a:ext cx="5256584" cy="441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4D2336-96C8-467B-8EC4-912AF8BFEE43}"/>
              </a:ext>
            </a:extLst>
          </p:cNvPr>
          <p:cNvSpPr/>
          <p:nvPr/>
        </p:nvSpPr>
        <p:spPr>
          <a:xfrm>
            <a:off x="2144688" y="2420888"/>
            <a:ext cx="2088232" cy="93610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43BBBD-8988-4B01-8E59-E3F1EBFD66C0}"/>
              </a:ext>
            </a:extLst>
          </p:cNvPr>
          <p:cNvSpPr/>
          <p:nvPr/>
        </p:nvSpPr>
        <p:spPr>
          <a:xfrm>
            <a:off x="2801263" y="4810073"/>
            <a:ext cx="495554" cy="27012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7E025C-F0FD-45D0-8C4A-AD2A09C8EB70}"/>
              </a:ext>
            </a:extLst>
          </p:cNvPr>
          <p:cNvSpPr/>
          <p:nvPr/>
        </p:nvSpPr>
        <p:spPr>
          <a:xfrm>
            <a:off x="2360712" y="4810073"/>
            <a:ext cx="440550" cy="27012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5C0FEB28-E40D-4893-B7CC-732B7C12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59" y="3855824"/>
            <a:ext cx="2664296" cy="75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684D418D-C71C-43E9-82DF-9D6EDB245CBD}"/>
              </a:ext>
            </a:extLst>
          </p:cNvPr>
          <p:cNvSpPr/>
          <p:nvPr/>
        </p:nvSpPr>
        <p:spPr>
          <a:xfrm>
            <a:off x="4088904" y="4375309"/>
            <a:ext cx="1395618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6EFE1-81F5-447B-B181-106A26C0DFAC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8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0" name="그룹 10"/>
          <p:cNvGrpSpPr/>
          <p:nvPr/>
        </p:nvGrpSpPr>
        <p:grpSpPr>
          <a:xfrm>
            <a:off x="4117782" y="2207864"/>
            <a:ext cx="360343" cy="385918"/>
            <a:chOff x="1196958" y="234770"/>
            <a:chExt cx="360343" cy="38591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그룹 22"/>
          <p:cNvGrpSpPr/>
          <p:nvPr/>
        </p:nvGrpSpPr>
        <p:grpSpPr>
          <a:xfrm>
            <a:off x="3311068" y="4725144"/>
            <a:ext cx="360343" cy="400110"/>
            <a:chOff x="1196958" y="234770"/>
            <a:chExt cx="360343" cy="4001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그룹 25"/>
          <p:cNvGrpSpPr/>
          <p:nvPr/>
        </p:nvGrpSpPr>
        <p:grpSpPr>
          <a:xfrm>
            <a:off x="2017924" y="4742396"/>
            <a:ext cx="360343" cy="400110"/>
            <a:chOff x="1196958" y="234770"/>
            <a:chExt cx="360343" cy="40011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0" name="그룹 29"/>
          <p:cNvGrpSpPr/>
          <p:nvPr/>
        </p:nvGrpSpPr>
        <p:grpSpPr>
          <a:xfrm>
            <a:off x="5404997" y="4131828"/>
            <a:ext cx="360343" cy="400110"/>
            <a:chOff x="1196958" y="234770"/>
            <a:chExt cx="360343" cy="40011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10" name="Shape 309"/>
          <p:cNvCxnSpPr>
            <a:stCxn id="31" idx="6"/>
            <a:endCxn id="42" idx="0"/>
          </p:cNvCxnSpPr>
          <p:nvPr/>
        </p:nvCxnSpPr>
        <p:spPr>
          <a:xfrm>
            <a:off x="4429694" y="2413762"/>
            <a:ext cx="1155475" cy="171806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8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5306"/>
              </p:ext>
            </p:extLst>
          </p:nvPr>
        </p:nvGraphicFramePr>
        <p:xfrm>
          <a:off x="6795318" y="1618246"/>
          <a:ext cx="2736305" cy="35771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hotelInsertForm</a:t>
                      </a:r>
                      <a:r>
                        <a:rPr lang="en-US" altLang="ko-KR" sz="1500" dirty="0"/>
                        <a:t>(1)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숙소 등록하기를 클릭 시에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미 입력 정보가 있으면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출력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정보마다 출력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주소 검색 기능 제공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주소 선택 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우편번호와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주소 자동 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종류 </a:t>
                      </a:r>
                      <a:r>
                        <a:rPr lang="en-US" altLang="ko-KR" sz="1300" dirty="0"/>
                        <a:t>select</a:t>
                      </a:r>
                      <a:r>
                        <a:rPr lang="ko-KR" altLang="en-US" sz="1300" dirty="0"/>
                        <a:t>로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등급 </a:t>
                      </a:r>
                      <a:r>
                        <a:rPr lang="en-US" altLang="ko-KR" sz="1300" dirty="0"/>
                        <a:t>select</a:t>
                      </a:r>
                      <a:r>
                        <a:rPr lang="ko-KR" altLang="en-US" sz="1300" dirty="0"/>
                        <a:t>로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0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다음 단계로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18426"/>
                  </a:ext>
                </a:extLst>
              </a:tr>
            </a:tbl>
          </a:graphicData>
        </a:graphic>
      </p:graphicFrame>
      <p:pic>
        <p:nvPicPr>
          <p:cNvPr id="31" name="Picture 2">
            <a:extLst>
              <a:ext uri="{FF2B5EF4-FFF2-40B4-BE49-F238E27FC236}">
                <a16:creationId xmlns:a16="http://schemas.microsoft.com/office/drawing/2014/main" id="{28FE771A-E1C3-4D19-8C5C-7D1DD9308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3567" r="9665" b="5598"/>
          <a:stretch/>
        </p:blipFill>
        <p:spPr bwMode="auto">
          <a:xfrm>
            <a:off x="281940" y="1212178"/>
            <a:ext cx="4464496" cy="42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2205A70-704A-432E-9CB4-AE6292BFC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t="3829" r="3085" b="3829"/>
          <a:stretch/>
        </p:blipFill>
        <p:spPr bwMode="auto">
          <a:xfrm>
            <a:off x="4210968" y="2308020"/>
            <a:ext cx="2366250" cy="236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5647483F-7431-471D-B1F6-43F00681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3" y="1028614"/>
            <a:ext cx="1829743" cy="70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17FF26BC-2945-4FFE-B014-3C88AAAD67A5}"/>
              </a:ext>
            </a:extLst>
          </p:cNvPr>
          <p:cNvSpPr/>
          <p:nvPr/>
        </p:nvSpPr>
        <p:spPr>
          <a:xfrm>
            <a:off x="3264729" y="2492896"/>
            <a:ext cx="852016" cy="36004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7323CB-5FF8-48DE-AB87-D76AB6748B9E}"/>
              </a:ext>
            </a:extLst>
          </p:cNvPr>
          <p:cNvSpPr/>
          <p:nvPr/>
        </p:nvSpPr>
        <p:spPr>
          <a:xfrm>
            <a:off x="4526774" y="1545145"/>
            <a:ext cx="1434337" cy="19023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38FE82-CA0B-4954-815A-BEFAADAE7532}"/>
              </a:ext>
            </a:extLst>
          </p:cNvPr>
          <p:cNvSpPr/>
          <p:nvPr/>
        </p:nvSpPr>
        <p:spPr>
          <a:xfrm>
            <a:off x="4197160" y="2281250"/>
            <a:ext cx="2366250" cy="239302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11FB15A-11A7-43A5-8DF8-0E1574A3B063}"/>
              </a:ext>
            </a:extLst>
          </p:cNvPr>
          <p:cNvSpPr/>
          <p:nvPr/>
        </p:nvSpPr>
        <p:spPr>
          <a:xfrm>
            <a:off x="4119697" y="5013176"/>
            <a:ext cx="410508" cy="36004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0F1720-D91A-4B89-818E-1A5B9606C1E4}"/>
              </a:ext>
            </a:extLst>
          </p:cNvPr>
          <p:cNvSpPr/>
          <p:nvPr/>
        </p:nvSpPr>
        <p:spPr>
          <a:xfrm>
            <a:off x="3282130" y="3688942"/>
            <a:ext cx="900067" cy="45085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3D51FA-27DA-490C-96A1-7E26AD909CC3}"/>
              </a:ext>
            </a:extLst>
          </p:cNvPr>
          <p:cNvSpPr/>
          <p:nvPr/>
        </p:nvSpPr>
        <p:spPr>
          <a:xfrm>
            <a:off x="2052560" y="3694146"/>
            <a:ext cx="1212170" cy="44564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B6208-FF10-4BD8-A955-A6F1290F3C42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6" name="Picture 2" descr="C:\Users\user\Desktop\logo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7" name="그룹 10"/>
          <p:cNvGrpSpPr/>
          <p:nvPr/>
        </p:nvGrpSpPr>
        <p:grpSpPr>
          <a:xfrm>
            <a:off x="4304625" y="1268760"/>
            <a:ext cx="360343" cy="385918"/>
            <a:chOff x="1196958" y="234770"/>
            <a:chExt cx="360343" cy="385918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0" name="그룹 16"/>
          <p:cNvGrpSpPr/>
          <p:nvPr/>
        </p:nvGrpSpPr>
        <p:grpSpPr>
          <a:xfrm>
            <a:off x="3780620" y="5004550"/>
            <a:ext cx="360343" cy="400110"/>
            <a:chOff x="1196958" y="234770"/>
            <a:chExt cx="360343" cy="40011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3" name="그룹 19"/>
          <p:cNvGrpSpPr/>
          <p:nvPr/>
        </p:nvGrpSpPr>
        <p:grpSpPr>
          <a:xfrm>
            <a:off x="3728864" y="3933056"/>
            <a:ext cx="360343" cy="400110"/>
            <a:chOff x="1196958" y="234770"/>
            <a:chExt cx="360343" cy="40011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22"/>
          <p:cNvGrpSpPr/>
          <p:nvPr/>
        </p:nvGrpSpPr>
        <p:grpSpPr>
          <a:xfrm>
            <a:off x="1856656" y="3933056"/>
            <a:ext cx="360343" cy="400110"/>
            <a:chOff x="1196958" y="234770"/>
            <a:chExt cx="360343" cy="40011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그룹 25"/>
          <p:cNvGrpSpPr/>
          <p:nvPr/>
        </p:nvGrpSpPr>
        <p:grpSpPr>
          <a:xfrm>
            <a:off x="5889104" y="2075100"/>
            <a:ext cx="360343" cy="400110"/>
            <a:chOff x="1196958" y="234770"/>
            <a:chExt cx="360343" cy="40011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2" name="그룹 29"/>
          <p:cNvGrpSpPr/>
          <p:nvPr/>
        </p:nvGrpSpPr>
        <p:grpSpPr>
          <a:xfrm>
            <a:off x="3080792" y="2348880"/>
            <a:ext cx="360343" cy="400110"/>
            <a:chOff x="1196958" y="234770"/>
            <a:chExt cx="360343" cy="40011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18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953292"/>
              </p:ext>
            </p:extLst>
          </p:nvPr>
        </p:nvGraphicFramePr>
        <p:xfrm>
          <a:off x="6795318" y="1618246"/>
          <a:ext cx="2736305" cy="37295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hotelInsertForm</a:t>
                      </a:r>
                      <a:r>
                        <a:rPr lang="en-US" altLang="ko-KR" sz="1500" dirty="0"/>
                        <a:t>(2)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숙소 등록하기를 시에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숙소에서 지원 가능한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언어 입력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사항을 </a:t>
                      </a:r>
                      <a:r>
                        <a:rPr lang="en-US" altLang="ko-KR" sz="1300" dirty="0"/>
                        <a:t>select</a:t>
                      </a:r>
                      <a:r>
                        <a:rPr lang="ko-KR" altLang="en-US" sz="1300" dirty="0"/>
                        <a:t>로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사항을 </a:t>
                      </a:r>
                      <a:r>
                        <a:rPr lang="en-US" altLang="ko-KR" sz="1300" dirty="0"/>
                        <a:t>select</a:t>
                      </a:r>
                      <a:r>
                        <a:rPr lang="ko-KR" altLang="en-US" sz="1300" dirty="0"/>
                        <a:t>로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판매자가 추가적으로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전달하고 싶은 내용을 입력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이미지를 등록 할 수 있음</a:t>
                      </a:r>
                      <a:r>
                        <a:rPr lang="en-US" altLang="ko-KR" sz="1300" dirty="0"/>
                        <a:t>.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등록한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이미지는 아래에 </a:t>
                      </a:r>
                      <a:r>
                        <a:rPr lang="ko-KR" altLang="en-US" sz="1300" dirty="0" err="1"/>
                        <a:t>미리보기로</a:t>
                      </a:r>
                      <a:r>
                        <a:rPr lang="ko-KR" altLang="en-US" sz="1300" dirty="0"/>
                        <a:t> 확인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04431"/>
                  </a:ext>
                </a:extLst>
              </a:tr>
            </a:tbl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A6D239-B59D-4DA2-B91C-045A7BF51416}"/>
              </a:ext>
            </a:extLst>
          </p:cNvPr>
          <p:cNvGrpSpPr/>
          <p:nvPr/>
        </p:nvGrpSpPr>
        <p:grpSpPr>
          <a:xfrm>
            <a:off x="632520" y="936932"/>
            <a:ext cx="5832648" cy="5263652"/>
            <a:chOff x="77539" y="188640"/>
            <a:chExt cx="4408921" cy="5263652"/>
          </a:xfrm>
        </p:grpSpPr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id="{E3133BA9-0BB6-49EC-8BB9-98110702F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9" y="188640"/>
              <a:ext cx="4408921" cy="3172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4146F27C-3A3E-48B9-93E7-D96395163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39" y="3360839"/>
              <a:ext cx="4408921" cy="2091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612AD0-69D1-4ED7-869A-6D9507CB97FD}"/>
              </a:ext>
            </a:extLst>
          </p:cNvPr>
          <p:cNvSpPr/>
          <p:nvPr/>
        </p:nvSpPr>
        <p:spPr>
          <a:xfrm>
            <a:off x="2922636" y="2058731"/>
            <a:ext cx="3038475" cy="37106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60BA29-A109-4317-9DD9-55C8F3D68EA1}"/>
              </a:ext>
            </a:extLst>
          </p:cNvPr>
          <p:cNvSpPr/>
          <p:nvPr/>
        </p:nvSpPr>
        <p:spPr>
          <a:xfrm>
            <a:off x="2918550" y="2495354"/>
            <a:ext cx="3186577" cy="916083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8AE5E2-EC6D-4FD6-8353-082FFDC0901E}"/>
              </a:ext>
            </a:extLst>
          </p:cNvPr>
          <p:cNvSpPr/>
          <p:nvPr/>
        </p:nvSpPr>
        <p:spPr>
          <a:xfrm>
            <a:off x="2913290" y="3482775"/>
            <a:ext cx="2853824" cy="60135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74E34C-542D-4709-9221-474019013650}"/>
              </a:ext>
            </a:extLst>
          </p:cNvPr>
          <p:cNvSpPr/>
          <p:nvPr/>
        </p:nvSpPr>
        <p:spPr>
          <a:xfrm>
            <a:off x="2913289" y="4236645"/>
            <a:ext cx="3087023" cy="14259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2289BD-8EC9-4D5B-B95B-2ABE5C441DCA}"/>
              </a:ext>
            </a:extLst>
          </p:cNvPr>
          <p:cNvSpPr/>
          <p:nvPr/>
        </p:nvSpPr>
        <p:spPr>
          <a:xfrm>
            <a:off x="2936776" y="1700807"/>
            <a:ext cx="3024336" cy="28651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4C7425-58E0-4EFF-AD30-7DAF58BF60C9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2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2" name="그룹 10"/>
          <p:cNvGrpSpPr/>
          <p:nvPr/>
        </p:nvGrpSpPr>
        <p:grpSpPr>
          <a:xfrm>
            <a:off x="5799844" y="1493410"/>
            <a:ext cx="360343" cy="385918"/>
            <a:chOff x="1196958" y="234770"/>
            <a:chExt cx="360343" cy="38591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7" name="그룹 19"/>
          <p:cNvGrpSpPr/>
          <p:nvPr/>
        </p:nvGrpSpPr>
        <p:grpSpPr>
          <a:xfrm>
            <a:off x="5825722" y="4509120"/>
            <a:ext cx="360343" cy="400110"/>
            <a:chOff x="1196958" y="234770"/>
            <a:chExt cx="360343" cy="40011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0" name="그룹 22"/>
          <p:cNvGrpSpPr/>
          <p:nvPr/>
        </p:nvGrpSpPr>
        <p:grpSpPr>
          <a:xfrm>
            <a:off x="5609698" y="3573016"/>
            <a:ext cx="360343" cy="400110"/>
            <a:chOff x="1196958" y="234770"/>
            <a:chExt cx="360343" cy="40011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3" name="그룹 25"/>
          <p:cNvGrpSpPr/>
          <p:nvPr/>
        </p:nvGrpSpPr>
        <p:grpSpPr>
          <a:xfrm>
            <a:off x="5935234" y="2458392"/>
            <a:ext cx="360343" cy="400110"/>
            <a:chOff x="1196958" y="234770"/>
            <a:chExt cx="360343" cy="4001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6" name="그룹 29"/>
          <p:cNvGrpSpPr/>
          <p:nvPr/>
        </p:nvGrpSpPr>
        <p:grpSpPr>
          <a:xfrm>
            <a:off x="2648744" y="2060848"/>
            <a:ext cx="360343" cy="400110"/>
            <a:chOff x="1196958" y="234770"/>
            <a:chExt cx="360343" cy="40011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22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26042"/>
              </p:ext>
            </p:extLst>
          </p:nvPr>
        </p:nvGraphicFramePr>
        <p:xfrm>
          <a:off x="6725033" y="790029"/>
          <a:ext cx="2736305" cy="4857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hotelInsertForm</a:t>
                      </a:r>
                      <a:r>
                        <a:rPr lang="en-US" altLang="ko-KR" sz="1500" dirty="0"/>
                        <a:t>(3)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숙소 등록하기를 클릭 시에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객실에 수용가능한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인원 입력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가격에 조식 포함 유무 입력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유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무 로 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타입의 보유 객실 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입력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객실을 추가하고 싶을 때 클릭하면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객실 </a:t>
                      </a:r>
                      <a:r>
                        <a:rPr lang="ko-KR" altLang="en-US" sz="1300" dirty="0" err="1"/>
                        <a:t>입력창</a:t>
                      </a:r>
                      <a:r>
                        <a:rPr lang="ko-KR" altLang="en-US" sz="1300" dirty="0"/>
                        <a:t> 추가됨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원하는 객실 타입의 정보만 삭제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04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숙소의 총 객실 수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00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 등록 완료 후 판매자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575353"/>
                  </a:ext>
                </a:extLst>
              </a:tr>
            </a:tbl>
          </a:graphicData>
        </a:graphic>
      </p:graphicFrame>
      <p:pic>
        <p:nvPicPr>
          <p:cNvPr id="30" name="Picture 7">
            <a:extLst>
              <a:ext uri="{FF2B5EF4-FFF2-40B4-BE49-F238E27FC236}">
                <a16:creationId xmlns:a16="http://schemas.microsoft.com/office/drawing/2014/main" id="{BAF9F90E-1353-451F-A713-A79365C9B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744815"/>
            <a:ext cx="5917222" cy="534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453F9-BF24-44ED-B5D7-C668A20C846E}"/>
              </a:ext>
            </a:extLst>
          </p:cNvPr>
          <p:cNvSpPr/>
          <p:nvPr/>
        </p:nvSpPr>
        <p:spPr>
          <a:xfrm>
            <a:off x="2648744" y="2780928"/>
            <a:ext cx="648072" cy="5040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6AAAAD-4863-427E-98E3-97159D3D3CDB}"/>
              </a:ext>
            </a:extLst>
          </p:cNvPr>
          <p:cNvSpPr/>
          <p:nvPr/>
        </p:nvSpPr>
        <p:spPr>
          <a:xfrm>
            <a:off x="3483573" y="2780928"/>
            <a:ext cx="648072" cy="5040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F5DFD6-E42A-4047-840A-6569279A94E7}"/>
              </a:ext>
            </a:extLst>
          </p:cNvPr>
          <p:cNvSpPr/>
          <p:nvPr/>
        </p:nvSpPr>
        <p:spPr>
          <a:xfrm>
            <a:off x="4318402" y="2780928"/>
            <a:ext cx="648072" cy="5040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C6DDBCD-1C76-4FC7-90AD-AF2AEF8F57EA}"/>
              </a:ext>
            </a:extLst>
          </p:cNvPr>
          <p:cNvSpPr/>
          <p:nvPr/>
        </p:nvSpPr>
        <p:spPr>
          <a:xfrm>
            <a:off x="5061116" y="2852936"/>
            <a:ext cx="501514" cy="43204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4F90E7-57FF-4B0D-8510-79B27B38FF1E}"/>
              </a:ext>
            </a:extLst>
          </p:cNvPr>
          <p:cNvSpPr/>
          <p:nvPr/>
        </p:nvSpPr>
        <p:spPr>
          <a:xfrm>
            <a:off x="5061116" y="4041064"/>
            <a:ext cx="501514" cy="43204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6AF947-782F-4BDF-A25D-03BBF094744A}"/>
              </a:ext>
            </a:extLst>
          </p:cNvPr>
          <p:cNvSpPr/>
          <p:nvPr/>
        </p:nvSpPr>
        <p:spPr>
          <a:xfrm>
            <a:off x="2648744" y="4581128"/>
            <a:ext cx="1669658" cy="5040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5791FB5-A495-4124-859A-47BC7AAA7027}"/>
              </a:ext>
            </a:extLst>
          </p:cNvPr>
          <p:cNvSpPr/>
          <p:nvPr/>
        </p:nvSpPr>
        <p:spPr>
          <a:xfrm>
            <a:off x="5311873" y="5229191"/>
            <a:ext cx="501514" cy="51486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C3730C-AC5A-43F2-BC73-E60D502F677B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8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9" name="그룹 10"/>
          <p:cNvGrpSpPr/>
          <p:nvPr/>
        </p:nvGrpSpPr>
        <p:grpSpPr>
          <a:xfrm>
            <a:off x="2432720" y="2564904"/>
            <a:ext cx="360343" cy="385918"/>
            <a:chOff x="1196958" y="234770"/>
            <a:chExt cx="360343" cy="38591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3" name="그룹 13"/>
          <p:cNvGrpSpPr/>
          <p:nvPr/>
        </p:nvGrpSpPr>
        <p:grpSpPr>
          <a:xfrm>
            <a:off x="5097016" y="5013176"/>
            <a:ext cx="360343" cy="400110"/>
            <a:chOff x="1196958" y="234770"/>
            <a:chExt cx="360343" cy="40011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16"/>
          <p:cNvGrpSpPr/>
          <p:nvPr/>
        </p:nvGrpSpPr>
        <p:grpSpPr>
          <a:xfrm>
            <a:off x="4160609" y="4581128"/>
            <a:ext cx="360343" cy="400110"/>
            <a:chOff x="1196958" y="234770"/>
            <a:chExt cx="360343" cy="40011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그룹 19"/>
          <p:cNvGrpSpPr/>
          <p:nvPr/>
        </p:nvGrpSpPr>
        <p:grpSpPr>
          <a:xfrm>
            <a:off x="5385048" y="3748970"/>
            <a:ext cx="360343" cy="400110"/>
            <a:chOff x="1196958" y="234770"/>
            <a:chExt cx="360343" cy="40011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2" name="그룹 22"/>
          <p:cNvGrpSpPr/>
          <p:nvPr/>
        </p:nvGrpSpPr>
        <p:grpSpPr>
          <a:xfrm>
            <a:off x="5385048" y="2636912"/>
            <a:ext cx="360343" cy="400110"/>
            <a:chOff x="1196958" y="234770"/>
            <a:chExt cx="360343" cy="40011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9" name="그룹 25"/>
          <p:cNvGrpSpPr/>
          <p:nvPr/>
        </p:nvGrpSpPr>
        <p:grpSpPr>
          <a:xfrm>
            <a:off x="4160912" y="2564904"/>
            <a:ext cx="360343" cy="400110"/>
            <a:chOff x="1196958" y="234770"/>
            <a:chExt cx="360343" cy="40011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82" name="그룹 29"/>
          <p:cNvGrpSpPr/>
          <p:nvPr/>
        </p:nvGrpSpPr>
        <p:grpSpPr>
          <a:xfrm>
            <a:off x="3296816" y="2564904"/>
            <a:ext cx="360343" cy="400110"/>
            <a:chOff x="1196958" y="234770"/>
            <a:chExt cx="360343" cy="40011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83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69915"/>
              </p:ext>
            </p:extLst>
          </p:nvPr>
        </p:nvGraphicFramePr>
        <p:xfrm>
          <a:off x="6645409" y="1196752"/>
          <a:ext cx="2736305" cy="31504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sellerReservation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내 숙소 예약현황을 클릭 시에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판매자가 등록한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숙소의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결제된 예약 현황을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구매자가 체크인을 하기 전에는 </a:t>
                      </a:r>
                      <a:r>
                        <a:rPr lang="en-US" altLang="ko-KR" sz="1300" dirty="0"/>
                        <a:t>‘Waiting’</a:t>
                      </a:r>
                      <a:r>
                        <a:rPr lang="ko-KR" altLang="en-US" sz="1300" dirty="0"/>
                        <a:t>이 뜨고 체크인 후</a:t>
                      </a:r>
                      <a:r>
                        <a:rPr lang="ko-KR" altLang="en-US" sz="1300" baseline="0" dirty="0"/>
                        <a:t> 판매자가 클릭하여 확인완료로 변경한다 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체크인을 하지 않았을 때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</a:tbl>
          </a:graphicData>
        </a:graphic>
      </p:graphicFrame>
      <p:pic>
        <p:nvPicPr>
          <p:cNvPr id="36" name="Picture 3">
            <a:extLst>
              <a:ext uri="{FF2B5EF4-FFF2-40B4-BE49-F238E27FC236}">
                <a16:creationId xmlns:a16="http://schemas.microsoft.com/office/drawing/2014/main" id="{A43FD6EC-0503-4FE0-BFC7-9E556274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5" y="835092"/>
            <a:ext cx="6063627" cy="439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CDFA8D-81DA-4309-97A5-FFD349A13133}"/>
              </a:ext>
            </a:extLst>
          </p:cNvPr>
          <p:cNvSpPr/>
          <p:nvPr/>
        </p:nvSpPr>
        <p:spPr>
          <a:xfrm>
            <a:off x="344488" y="2966666"/>
            <a:ext cx="5760640" cy="2262533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E4CE16-1BCB-4CBC-B1AA-94B068CE3BDA}"/>
              </a:ext>
            </a:extLst>
          </p:cNvPr>
          <p:cNvSpPr/>
          <p:nvPr/>
        </p:nvSpPr>
        <p:spPr>
          <a:xfrm>
            <a:off x="560512" y="4869160"/>
            <a:ext cx="360040" cy="14401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E957E6-EF56-47DF-8928-E4CBE8EE6DE7}"/>
              </a:ext>
            </a:extLst>
          </p:cNvPr>
          <p:cNvSpPr/>
          <p:nvPr/>
        </p:nvSpPr>
        <p:spPr>
          <a:xfrm>
            <a:off x="560512" y="3789040"/>
            <a:ext cx="360040" cy="14401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E9D93-9699-4D81-B687-B40A2EBB1C59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2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24" name="그룹 10"/>
          <p:cNvGrpSpPr/>
          <p:nvPr/>
        </p:nvGrpSpPr>
        <p:grpSpPr>
          <a:xfrm>
            <a:off x="3944888" y="2780928"/>
            <a:ext cx="360343" cy="385918"/>
            <a:chOff x="1196958" y="234770"/>
            <a:chExt cx="360343" cy="38591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5"/>
          <p:cNvGrpSpPr/>
          <p:nvPr/>
        </p:nvGrpSpPr>
        <p:grpSpPr>
          <a:xfrm>
            <a:off x="937804" y="4733770"/>
            <a:ext cx="360343" cy="400110"/>
            <a:chOff x="1196958" y="234770"/>
            <a:chExt cx="360343" cy="40011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46430" y="3676962"/>
            <a:ext cx="360343" cy="400110"/>
            <a:chOff x="1196958" y="234770"/>
            <a:chExt cx="360343" cy="4001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88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90714"/>
              </p:ext>
            </p:extLst>
          </p:nvPr>
        </p:nvGraphicFramePr>
        <p:xfrm>
          <a:off x="6775783" y="836712"/>
          <a:ext cx="2736305" cy="47963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adMain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Main</a:t>
                      </a:r>
                      <a:r>
                        <a:rPr lang="ko-KR" altLang="en-US" sz="1300" dirty="0"/>
                        <a:t>페이지에서 </a:t>
                      </a:r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dirty="0"/>
                        <a:t>계정으로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로그인 하면 해당 페이지로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자동 이동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aseline="0" dirty="0"/>
                        <a:t>모든 관리기능에 대한 접근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ko-KR" altLang="en-US" sz="1300" baseline="0" dirty="0"/>
                        <a:t>서버에서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세션 체크하여 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ko-KR" altLang="en-US" sz="1300" baseline="0" dirty="0"/>
                        <a:t>관리자 계정 외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접근 불가능하도록 제한</a:t>
                      </a:r>
                      <a:endParaRPr lang="en-US" altLang="ko-KR" sz="13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Admin Main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 전체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Q&amp;A </a:t>
                      </a:r>
                      <a:r>
                        <a:rPr lang="ko-KR" altLang="en-US" sz="1300" dirty="0"/>
                        <a:t>전체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 전체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후기 전체 리스트로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답변하지 않은 </a:t>
                      </a:r>
                      <a:r>
                        <a:rPr lang="en-US" altLang="ko-KR" sz="1300" dirty="0"/>
                        <a:t>Q&amp;A</a:t>
                      </a:r>
                      <a:r>
                        <a:rPr lang="ko-KR" altLang="en-US" sz="1300" dirty="0"/>
                        <a:t>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개수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Admin</a:t>
                      </a:r>
                      <a:r>
                        <a:rPr lang="ko-KR" altLang="en-US" sz="1300" baseline="0" dirty="0"/>
                        <a:t>일정관리 및 공유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86172"/>
                  </a:ext>
                </a:extLst>
              </a:tr>
            </a:tbl>
          </a:graphicData>
        </a:graphic>
      </p:graphicFrame>
      <p:pic>
        <p:nvPicPr>
          <p:cNvPr id="30" name="Picture 2">
            <a:extLst>
              <a:ext uri="{FF2B5EF4-FFF2-40B4-BE49-F238E27FC236}">
                <a16:creationId xmlns:a16="http://schemas.microsoft.com/office/drawing/2014/main" id="{0E4D06F6-10CF-442D-A911-007656F9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836712"/>
            <a:ext cx="6039212" cy="504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B7E3BF-9A46-4267-AFB1-C3F3E368A190}"/>
              </a:ext>
            </a:extLst>
          </p:cNvPr>
          <p:cNvSpPr/>
          <p:nvPr/>
        </p:nvSpPr>
        <p:spPr>
          <a:xfrm>
            <a:off x="1064568" y="2636912"/>
            <a:ext cx="36004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268AF8-D44E-497D-BFF4-D33E677CB08F}"/>
              </a:ext>
            </a:extLst>
          </p:cNvPr>
          <p:cNvSpPr/>
          <p:nvPr/>
        </p:nvSpPr>
        <p:spPr>
          <a:xfrm>
            <a:off x="776536" y="2983848"/>
            <a:ext cx="4968552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CB8397-98C1-44FF-9898-E16B6507659F}"/>
              </a:ext>
            </a:extLst>
          </p:cNvPr>
          <p:cNvSpPr/>
          <p:nvPr/>
        </p:nvSpPr>
        <p:spPr>
          <a:xfrm>
            <a:off x="2089807" y="2645296"/>
            <a:ext cx="36004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C6E9C3-79EC-4D0C-8E29-6129A3216E33}"/>
              </a:ext>
            </a:extLst>
          </p:cNvPr>
          <p:cNvSpPr/>
          <p:nvPr/>
        </p:nvSpPr>
        <p:spPr>
          <a:xfrm>
            <a:off x="3035144" y="2644802"/>
            <a:ext cx="36004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375BE7-C80C-42D6-B633-6667381821C1}"/>
              </a:ext>
            </a:extLst>
          </p:cNvPr>
          <p:cNvSpPr/>
          <p:nvPr/>
        </p:nvSpPr>
        <p:spPr>
          <a:xfrm>
            <a:off x="4016896" y="2653680"/>
            <a:ext cx="36004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155D3F-8F44-43D2-A16F-2504A76D2A46}"/>
              </a:ext>
            </a:extLst>
          </p:cNvPr>
          <p:cNvSpPr/>
          <p:nvPr/>
        </p:nvSpPr>
        <p:spPr>
          <a:xfrm>
            <a:off x="5079260" y="2653680"/>
            <a:ext cx="360040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6588ADC-795E-47F8-B734-C5BC2835F15B}"/>
              </a:ext>
            </a:extLst>
          </p:cNvPr>
          <p:cNvSpPr/>
          <p:nvPr/>
        </p:nvSpPr>
        <p:spPr>
          <a:xfrm>
            <a:off x="3301546" y="3348159"/>
            <a:ext cx="2443542" cy="2529103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6EAE80-E2D8-48F8-A204-BEF9248F63CA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7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9" name="그룹 10"/>
          <p:cNvGrpSpPr/>
          <p:nvPr/>
        </p:nvGrpSpPr>
        <p:grpSpPr>
          <a:xfrm>
            <a:off x="848544" y="2420888"/>
            <a:ext cx="360343" cy="385918"/>
            <a:chOff x="1196958" y="234770"/>
            <a:chExt cx="360343" cy="38591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2" name="그룹 13"/>
          <p:cNvGrpSpPr/>
          <p:nvPr/>
        </p:nvGrpSpPr>
        <p:grpSpPr>
          <a:xfrm>
            <a:off x="5563568" y="4869160"/>
            <a:ext cx="360343" cy="400110"/>
            <a:chOff x="1196958" y="234770"/>
            <a:chExt cx="360343" cy="40011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그룹 16"/>
          <p:cNvGrpSpPr/>
          <p:nvPr/>
        </p:nvGrpSpPr>
        <p:grpSpPr>
          <a:xfrm>
            <a:off x="5601072" y="2852936"/>
            <a:ext cx="360343" cy="400110"/>
            <a:chOff x="1196958" y="234770"/>
            <a:chExt cx="360343" cy="40011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8" name="그룹 19"/>
          <p:cNvGrpSpPr/>
          <p:nvPr/>
        </p:nvGrpSpPr>
        <p:grpSpPr>
          <a:xfrm>
            <a:off x="4808984" y="2420888"/>
            <a:ext cx="360343" cy="400110"/>
            <a:chOff x="1196958" y="234770"/>
            <a:chExt cx="360343" cy="40011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22"/>
          <p:cNvGrpSpPr/>
          <p:nvPr/>
        </p:nvGrpSpPr>
        <p:grpSpPr>
          <a:xfrm>
            <a:off x="3780620" y="2420888"/>
            <a:ext cx="360343" cy="400110"/>
            <a:chOff x="1196958" y="234770"/>
            <a:chExt cx="360343" cy="4001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4" name="그룹 25"/>
          <p:cNvGrpSpPr/>
          <p:nvPr/>
        </p:nvGrpSpPr>
        <p:grpSpPr>
          <a:xfrm>
            <a:off x="2792760" y="2420888"/>
            <a:ext cx="360343" cy="400110"/>
            <a:chOff x="1196958" y="234770"/>
            <a:chExt cx="360343" cy="4001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2" name="그룹 29"/>
          <p:cNvGrpSpPr/>
          <p:nvPr/>
        </p:nvGrpSpPr>
        <p:grpSpPr>
          <a:xfrm>
            <a:off x="1856656" y="2420888"/>
            <a:ext cx="360343" cy="400110"/>
            <a:chOff x="1196958" y="234770"/>
            <a:chExt cx="360343" cy="400110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756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225388"/>
              </p:ext>
            </p:extLst>
          </p:nvPr>
        </p:nvGraphicFramePr>
        <p:xfrm>
          <a:off x="6775783" y="836712"/>
          <a:ext cx="2736305" cy="56955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adSelList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adMain</a:t>
                      </a:r>
                      <a:r>
                        <a:rPr lang="ko-KR" altLang="en-US" sz="1300" dirty="0"/>
                        <a:t>페이지에서 </a:t>
                      </a:r>
                      <a:r>
                        <a:rPr lang="en-US" altLang="ko-KR" sz="1300" dirty="0"/>
                        <a:t>Seller</a:t>
                      </a:r>
                      <a:r>
                        <a:rPr lang="ko-KR" altLang="en-US" sz="1300" dirty="0"/>
                        <a:t>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클릭 시 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adSelList</a:t>
                      </a:r>
                      <a:r>
                        <a:rPr lang="ko-KR" altLang="en-US" sz="1300" dirty="0"/>
                        <a:t>페이지로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adMain</a:t>
                      </a:r>
                      <a:r>
                        <a:rPr lang="ko-KR" altLang="en-US" sz="1300" dirty="0"/>
                        <a:t>페이지로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등록된 판매자의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판매자의 요청이 있으면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숙소 등록 및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예약 현황 확인 기능 제공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adHotelNow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판매자의 요청이 있으면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판매자의 정보를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수정할 수 있는 기능 제공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adSelInfo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판매자의 요청이 있으면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가입할 수 있는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기능 제공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adSellerInsertForm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9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판매자의 아이디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이메일</a:t>
                      </a:r>
                      <a:r>
                        <a:rPr lang="en-US" altLang="ko-KR" sz="1300" dirty="0"/>
                        <a:t>),</a:t>
                      </a:r>
                    </a:p>
                    <a:p>
                      <a:pPr latinLnBrk="1"/>
                      <a:r>
                        <a:rPr lang="ko-KR" altLang="en-US" sz="1300" dirty="0"/>
                        <a:t>연락처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사업자번호를 통해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검색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86172"/>
                  </a:ext>
                </a:extLst>
              </a:tr>
            </a:tbl>
          </a:graphicData>
        </a:graphic>
      </p:graphicFrame>
      <p:pic>
        <p:nvPicPr>
          <p:cNvPr id="36" name="Picture 2">
            <a:extLst>
              <a:ext uri="{FF2B5EF4-FFF2-40B4-BE49-F238E27FC236}">
                <a16:creationId xmlns:a16="http://schemas.microsoft.com/office/drawing/2014/main" id="{5BFB6C4C-4C50-4C4C-8B16-0FB020C7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" y="955662"/>
            <a:ext cx="6039212" cy="33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4F2A8A-835A-4420-A220-0DF52DB538A4}"/>
              </a:ext>
            </a:extLst>
          </p:cNvPr>
          <p:cNvSpPr/>
          <p:nvPr/>
        </p:nvSpPr>
        <p:spPr>
          <a:xfrm>
            <a:off x="1585585" y="909849"/>
            <a:ext cx="1135168" cy="2880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2B07D0-7B0F-4FA9-91C2-97DB1178DE3A}"/>
              </a:ext>
            </a:extLst>
          </p:cNvPr>
          <p:cNvSpPr/>
          <p:nvPr/>
        </p:nvSpPr>
        <p:spPr>
          <a:xfrm>
            <a:off x="366656" y="1583426"/>
            <a:ext cx="1057952" cy="18939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AC13ADF-3E2C-4291-817C-6BC9F183DE97}"/>
              </a:ext>
            </a:extLst>
          </p:cNvPr>
          <p:cNvSpPr/>
          <p:nvPr/>
        </p:nvSpPr>
        <p:spPr>
          <a:xfrm>
            <a:off x="281940" y="1951716"/>
            <a:ext cx="5917222" cy="23723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896364-8955-4CC2-8439-6310FEC26355}"/>
              </a:ext>
            </a:extLst>
          </p:cNvPr>
          <p:cNvSpPr/>
          <p:nvPr/>
        </p:nvSpPr>
        <p:spPr>
          <a:xfrm>
            <a:off x="4898724" y="2495836"/>
            <a:ext cx="360040" cy="20297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083B4C-54A3-400E-8744-8DBE9D1BF73C}"/>
              </a:ext>
            </a:extLst>
          </p:cNvPr>
          <p:cNvSpPr/>
          <p:nvPr/>
        </p:nvSpPr>
        <p:spPr>
          <a:xfrm>
            <a:off x="396122" y="2039147"/>
            <a:ext cx="1892582" cy="15478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950DAD-F7CF-49F9-93EE-BFD3CC6DB94A}"/>
              </a:ext>
            </a:extLst>
          </p:cNvPr>
          <p:cNvSpPr/>
          <p:nvPr/>
        </p:nvSpPr>
        <p:spPr>
          <a:xfrm>
            <a:off x="5610975" y="2485722"/>
            <a:ext cx="360040" cy="213085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277F919-E7DF-41C7-BC85-C7EBC6658FD4}"/>
              </a:ext>
            </a:extLst>
          </p:cNvPr>
          <p:cNvSpPr/>
          <p:nvPr/>
        </p:nvSpPr>
        <p:spPr>
          <a:xfrm>
            <a:off x="473812" y="2186539"/>
            <a:ext cx="166600" cy="16234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Picture 4">
            <a:extLst>
              <a:ext uri="{FF2B5EF4-FFF2-40B4-BE49-F238E27FC236}">
                <a16:creationId xmlns:a16="http://schemas.microsoft.com/office/drawing/2014/main" id="{CBEF990E-CB40-43C0-8734-F6D4D3B4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9" y="3986270"/>
            <a:ext cx="2154759" cy="225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5">
            <a:extLst>
              <a:ext uri="{FF2B5EF4-FFF2-40B4-BE49-F238E27FC236}">
                <a16:creationId xmlns:a16="http://schemas.microsoft.com/office/drawing/2014/main" id="{C4D4E86F-9679-48E3-AFAE-8AF6F0369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0" r="6253" b="17523"/>
          <a:stretch/>
        </p:blipFill>
        <p:spPr bwMode="auto">
          <a:xfrm>
            <a:off x="2930395" y="1235564"/>
            <a:ext cx="1512168" cy="97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B46150E-BE93-4A80-8B3C-DA5C2E396A87}"/>
              </a:ext>
            </a:extLst>
          </p:cNvPr>
          <p:cNvCxnSpPr>
            <a:stCxn id="45" idx="0"/>
            <a:endCxn id="94" idx="1"/>
          </p:cNvCxnSpPr>
          <p:nvPr/>
        </p:nvCxnSpPr>
        <p:spPr>
          <a:xfrm rot="5400000" flipH="1" flipV="1">
            <a:off x="2599960" y="1572686"/>
            <a:ext cx="180486" cy="4803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5" name="Picture 3">
            <a:extLst>
              <a:ext uri="{FF2B5EF4-FFF2-40B4-BE49-F238E27FC236}">
                <a16:creationId xmlns:a16="http://schemas.microsoft.com/office/drawing/2014/main" id="{CD80AC78-6223-4110-AD48-8057C65D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11" y="4502940"/>
            <a:ext cx="3715394" cy="13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1947BA2-CEE9-4C83-92BC-6390E3EED36B}"/>
              </a:ext>
            </a:extLst>
          </p:cNvPr>
          <p:cNvCxnSpPr>
            <a:stCxn id="65" idx="4"/>
            <a:endCxn id="92" idx="0"/>
          </p:cNvCxnSpPr>
          <p:nvPr/>
        </p:nvCxnSpPr>
        <p:spPr>
          <a:xfrm>
            <a:off x="558013" y="2734798"/>
            <a:ext cx="802856" cy="1251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F71516-C1E2-4076-B00F-7289588662E7}"/>
              </a:ext>
            </a:extLst>
          </p:cNvPr>
          <p:cNvCxnSpPr>
            <a:stCxn id="51" idx="4"/>
            <a:endCxn id="95" idx="0"/>
          </p:cNvCxnSpPr>
          <p:nvPr/>
        </p:nvCxnSpPr>
        <p:spPr>
          <a:xfrm flipH="1">
            <a:off x="4439608" y="2785659"/>
            <a:ext cx="296269" cy="1717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B4CCC67-ACCD-44FB-BA70-EC2D827A1D15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43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55" name="그룹 10"/>
          <p:cNvGrpSpPr/>
          <p:nvPr/>
        </p:nvGrpSpPr>
        <p:grpSpPr>
          <a:xfrm>
            <a:off x="1412982" y="692696"/>
            <a:ext cx="360343" cy="385918"/>
            <a:chOff x="1196958" y="234770"/>
            <a:chExt cx="360343" cy="38591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8" name="그룹 13"/>
          <p:cNvGrpSpPr/>
          <p:nvPr/>
        </p:nvGrpSpPr>
        <p:grpSpPr>
          <a:xfrm>
            <a:off x="2288704" y="1916832"/>
            <a:ext cx="360343" cy="400110"/>
            <a:chOff x="1196958" y="234770"/>
            <a:chExt cx="360343" cy="40011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4" name="그룹 16"/>
          <p:cNvGrpSpPr/>
          <p:nvPr/>
        </p:nvGrpSpPr>
        <p:grpSpPr>
          <a:xfrm>
            <a:off x="396244" y="2348880"/>
            <a:ext cx="360343" cy="400110"/>
            <a:chOff x="1196958" y="234770"/>
            <a:chExt cx="360343" cy="40011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7" name="그룹 19"/>
          <p:cNvGrpSpPr/>
          <p:nvPr/>
        </p:nvGrpSpPr>
        <p:grpSpPr>
          <a:xfrm>
            <a:off x="5284162" y="2386384"/>
            <a:ext cx="360343" cy="400110"/>
            <a:chOff x="1196958" y="234770"/>
            <a:chExt cx="360343" cy="40011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0" name="그룹 22"/>
          <p:cNvGrpSpPr/>
          <p:nvPr/>
        </p:nvGrpSpPr>
        <p:grpSpPr>
          <a:xfrm>
            <a:off x="4570082" y="2392010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3" name="그룹 25"/>
          <p:cNvGrpSpPr/>
          <p:nvPr/>
        </p:nvGrpSpPr>
        <p:grpSpPr>
          <a:xfrm>
            <a:off x="6033120" y="1758564"/>
            <a:ext cx="360343" cy="400110"/>
            <a:chOff x="1196958" y="234770"/>
            <a:chExt cx="360343" cy="40011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6" name="그룹 29"/>
          <p:cNvGrpSpPr/>
          <p:nvPr/>
        </p:nvGrpSpPr>
        <p:grpSpPr>
          <a:xfrm>
            <a:off x="1424305" y="1470592"/>
            <a:ext cx="360343" cy="400110"/>
            <a:chOff x="1196958" y="234770"/>
            <a:chExt cx="360343" cy="400110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980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625094"/>
              </p:ext>
            </p:extLst>
          </p:nvPr>
        </p:nvGraphicFramePr>
        <p:xfrm>
          <a:off x="6775783" y="836712"/>
          <a:ext cx="2736305" cy="55180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adHotelNow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 err="1"/>
                        <a:t>adSellerInsertForm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adSelList</a:t>
                      </a:r>
                      <a:r>
                        <a:rPr lang="ko-KR" altLang="en-US" sz="1300" dirty="0"/>
                        <a:t>페이지에서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‘+’</a:t>
                      </a:r>
                      <a:r>
                        <a:rPr lang="ko-KR" altLang="en-US" sz="1300" dirty="0"/>
                        <a:t>클릭 시 </a:t>
                      </a:r>
                      <a:r>
                        <a:rPr lang="en-US" altLang="ko-KR" sz="1300" dirty="0" err="1"/>
                        <a:t>adSellerInsertForm</a:t>
                      </a:r>
                      <a:r>
                        <a:rPr lang="ko-KR" altLang="en-US" sz="1300" dirty="0"/>
                        <a:t>으로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‘</a:t>
                      </a:r>
                      <a:r>
                        <a:rPr lang="ko-KR" altLang="en-US" sz="1300" dirty="0"/>
                        <a:t>매물관리</a:t>
                      </a:r>
                      <a:r>
                        <a:rPr lang="en-US" altLang="ko-KR" sz="1300" dirty="0"/>
                        <a:t>’ </a:t>
                      </a:r>
                      <a:r>
                        <a:rPr lang="ko-KR" altLang="en-US" sz="1300" dirty="0"/>
                        <a:t>클릭 시 </a:t>
                      </a:r>
                      <a:r>
                        <a:rPr lang="en-US" altLang="ko-KR" sz="1300" dirty="0" err="1"/>
                        <a:t>adHotelNow</a:t>
                      </a:r>
                      <a:r>
                        <a:rPr lang="ko-KR" altLang="en-US" sz="1300" dirty="0"/>
                        <a:t>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이동되어 제공되는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등록을 취소하고 다시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 err="1"/>
                        <a:t>adSelList</a:t>
                      </a:r>
                      <a:r>
                        <a:rPr lang="ko-KR" altLang="en-US" sz="1300" dirty="0"/>
                        <a:t>로 이동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등록 후 </a:t>
                      </a:r>
                      <a:r>
                        <a:rPr lang="en-US" altLang="ko-KR" sz="1300" dirty="0" err="1"/>
                        <a:t>adSelList</a:t>
                      </a:r>
                      <a:r>
                        <a:rPr lang="ko-KR" altLang="en-US" sz="1300" dirty="0"/>
                        <a:t>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/>
                        <a:t>adSelList</a:t>
                      </a:r>
                      <a:r>
                        <a:rPr lang="ko-KR" altLang="en-US" sz="1300" dirty="0"/>
                        <a:t>로 이동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판매자의 숙소를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추가 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이미 등록된 해당 판매자의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숙소 리스트와 현재 예약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현황을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이미 등록된 숙소의 정보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 수정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이미 등록된 숙소를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 삭제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86172"/>
                  </a:ext>
                </a:extLst>
              </a:tr>
            </a:tbl>
          </a:graphicData>
        </a:graphic>
      </p:graphicFrame>
      <p:pic>
        <p:nvPicPr>
          <p:cNvPr id="36" name="Picture 4">
            <a:extLst>
              <a:ext uri="{FF2B5EF4-FFF2-40B4-BE49-F238E27FC236}">
                <a16:creationId xmlns:a16="http://schemas.microsoft.com/office/drawing/2014/main" id="{E9F91A3A-D7E9-4903-9D97-B10D4996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44" y="823588"/>
            <a:ext cx="2609925" cy="272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A3ABDECD-BC90-47F1-9D9C-BFB7CFDF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8" y="3732668"/>
            <a:ext cx="5504106" cy="202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7096CD-D7FC-4085-96E2-37F90086CF24}"/>
              </a:ext>
            </a:extLst>
          </p:cNvPr>
          <p:cNvSpPr/>
          <p:nvPr/>
        </p:nvSpPr>
        <p:spPr>
          <a:xfrm>
            <a:off x="2997143" y="1036319"/>
            <a:ext cx="157243" cy="18245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4555B5-CCD6-4224-B3F2-E713B8BB654B}"/>
              </a:ext>
            </a:extLst>
          </p:cNvPr>
          <p:cNvSpPr/>
          <p:nvPr/>
        </p:nvSpPr>
        <p:spPr>
          <a:xfrm>
            <a:off x="2857066" y="2996952"/>
            <a:ext cx="388555" cy="18245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FD7796-FA87-40B9-9EF3-CC90CFC2808E}"/>
              </a:ext>
            </a:extLst>
          </p:cNvPr>
          <p:cNvSpPr/>
          <p:nvPr/>
        </p:nvSpPr>
        <p:spPr>
          <a:xfrm>
            <a:off x="512103" y="4437112"/>
            <a:ext cx="5485571" cy="144016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65F2BB-CD4C-45AD-914F-B94E6C70A741}"/>
              </a:ext>
            </a:extLst>
          </p:cNvPr>
          <p:cNvSpPr/>
          <p:nvPr/>
        </p:nvSpPr>
        <p:spPr>
          <a:xfrm>
            <a:off x="5361449" y="5000206"/>
            <a:ext cx="291927" cy="16586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C3C8C6-BB93-458C-898E-260D27E5B727}"/>
              </a:ext>
            </a:extLst>
          </p:cNvPr>
          <p:cNvSpPr/>
          <p:nvPr/>
        </p:nvSpPr>
        <p:spPr>
          <a:xfrm>
            <a:off x="1208584" y="4110646"/>
            <a:ext cx="321120" cy="18245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FFBC69-1D7D-47A3-BAB0-C7DECF60CD52}"/>
              </a:ext>
            </a:extLst>
          </p:cNvPr>
          <p:cNvSpPr/>
          <p:nvPr/>
        </p:nvSpPr>
        <p:spPr>
          <a:xfrm>
            <a:off x="529224" y="4110646"/>
            <a:ext cx="688349" cy="18245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7E73FB-CF7F-4C42-80EB-6EF68D47EE16}"/>
              </a:ext>
            </a:extLst>
          </p:cNvPr>
          <p:cNvSpPr/>
          <p:nvPr/>
        </p:nvSpPr>
        <p:spPr>
          <a:xfrm>
            <a:off x="5669185" y="4991328"/>
            <a:ext cx="291927" cy="16586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7772520-A0ED-4668-845F-38C8735402C7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41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42" name="그룹 10"/>
          <p:cNvGrpSpPr/>
          <p:nvPr/>
        </p:nvGrpSpPr>
        <p:grpSpPr>
          <a:xfrm>
            <a:off x="3178678" y="980728"/>
            <a:ext cx="360343" cy="385918"/>
            <a:chOff x="1196958" y="234770"/>
            <a:chExt cx="360343" cy="38591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7" name="그룹 13"/>
          <p:cNvGrpSpPr/>
          <p:nvPr/>
        </p:nvGrpSpPr>
        <p:grpSpPr>
          <a:xfrm>
            <a:off x="5635576" y="5157192"/>
            <a:ext cx="360343" cy="400110"/>
            <a:chOff x="1196958" y="234770"/>
            <a:chExt cx="360343" cy="40011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7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3" name="그룹 16"/>
          <p:cNvGrpSpPr/>
          <p:nvPr/>
        </p:nvGrpSpPr>
        <p:grpSpPr>
          <a:xfrm>
            <a:off x="5025008" y="4880786"/>
            <a:ext cx="360343" cy="400110"/>
            <a:chOff x="1196958" y="234770"/>
            <a:chExt cx="360343" cy="4001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6" name="그룹 19"/>
          <p:cNvGrpSpPr/>
          <p:nvPr/>
        </p:nvGrpSpPr>
        <p:grpSpPr>
          <a:xfrm>
            <a:off x="3008784" y="4221088"/>
            <a:ext cx="360343" cy="400110"/>
            <a:chOff x="1196958" y="234770"/>
            <a:chExt cx="360343" cy="40011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9" name="그룹 22"/>
          <p:cNvGrpSpPr/>
          <p:nvPr/>
        </p:nvGrpSpPr>
        <p:grpSpPr>
          <a:xfrm>
            <a:off x="1424608" y="3789040"/>
            <a:ext cx="360343" cy="400110"/>
            <a:chOff x="1196958" y="234770"/>
            <a:chExt cx="360343" cy="400110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2" name="그룹 25"/>
          <p:cNvGrpSpPr/>
          <p:nvPr/>
        </p:nvGrpSpPr>
        <p:grpSpPr>
          <a:xfrm>
            <a:off x="272480" y="3789040"/>
            <a:ext cx="360343" cy="400110"/>
            <a:chOff x="1196958" y="234770"/>
            <a:chExt cx="360343" cy="40011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5" name="그룹 29"/>
          <p:cNvGrpSpPr/>
          <p:nvPr/>
        </p:nvGrpSpPr>
        <p:grpSpPr>
          <a:xfrm>
            <a:off x="3267938" y="2887440"/>
            <a:ext cx="360343" cy="400110"/>
            <a:chOff x="1196958" y="234770"/>
            <a:chExt cx="360343" cy="400110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81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37126"/>
              </p:ext>
            </p:extLst>
          </p:nvPr>
        </p:nvGraphicFramePr>
        <p:xfrm>
          <a:off x="6775783" y="1248931"/>
          <a:ext cx="2736305" cy="4431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qaList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adMain</a:t>
                      </a:r>
                      <a:r>
                        <a:rPr lang="ko-KR" altLang="en-US" sz="1300" dirty="0"/>
                        <a:t>페이지에서 </a:t>
                      </a:r>
                      <a:r>
                        <a:rPr lang="en-US" altLang="ko-KR" sz="1300" dirty="0"/>
                        <a:t>Q&amp;A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클릭 시 해당 페이지 제공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Q&amp;A </a:t>
                      </a:r>
                      <a:r>
                        <a:rPr lang="ko-KR" altLang="en-US" sz="1300" dirty="0"/>
                        <a:t>리스트 내 검색 기능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해결여부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번호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분류 </a:t>
                      </a:r>
                      <a:r>
                        <a:rPr lang="en-US" altLang="ko-KR" sz="1300" dirty="0"/>
                        <a:t>/</a:t>
                      </a:r>
                    </a:p>
                    <a:p>
                      <a:pPr latinLnBrk="1"/>
                      <a:r>
                        <a:rPr lang="ko-KR" altLang="en-US" sz="1300" dirty="0"/>
                        <a:t>내용으로 검색 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Q&amp;A </a:t>
                      </a:r>
                      <a:r>
                        <a:rPr lang="ko-KR" altLang="en-US" sz="1300" dirty="0"/>
                        <a:t>전체 리스트 출력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spc="-150" dirty="0"/>
                        <a:t>해당 </a:t>
                      </a:r>
                      <a:r>
                        <a:rPr lang="en-US" altLang="ko-KR" sz="1300" spc="-150" dirty="0"/>
                        <a:t>Q&amp;A</a:t>
                      </a:r>
                      <a:r>
                        <a:rPr lang="ko-KR" altLang="en-US" sz="1300" spc="-150" dirty="0"/>
                        <a:t>의 답변 여부를 출력</a:t>
                      </a:r>
                      <a:endParaRPr lang="en-US" altLang="ko-KR" sz="1300" spc="-150" dirty="0"/>
                    </a:p>
                    <a:p>
                      <a:pPr latinLnBrk="1"/>
                      <a:r>
                        <a:rPr lang="en-US" altLang="ko-KR" sz="1300" dirty="0"/>
                        <a:t>Q&amp;A</a:t>
                      </a:r>
                      <a:r>
                        <a:rPr lang="ko-KR" altLang="en-US" sz="1300" dirty="0"/>
                        <a:t>가 등록되면 빨간색 아이콘이 배치되고 응답이 완료되면 관리자가 체크하여 초록색 아이콘으로 변함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</a:t>
                      </a:r>
                      <a:r>
                        <a:rPr lang="en-US" altLang="ko-KR" sz="1300" dirty="0"/>
                        <a:t>Q&amp;A</a:t>
                      </a:r>
                      <a:r>
                        <a:rPr lang="ko-KR" altLang="en-US" sz="1300" dirty="0"/>
                        <a:t>를 삭제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753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한 페이지당 </a:t>
                      </a:r>
                      <a:r>
                        <a:rPr lang="en-US" altLang="ko-KR" sz="1300" dirty="0"/>
                        <a:t>10</a:t>
                      </a:r>
                      <a:r>
                        <a:rPr lang="ko-KR" altLang="en-US" sz="1300" dirty="0"/>
                        <a:t>개</a:t>
                      </a:r>
                      <a:r>
                        <a:rPr lang="ko-KR" altLang="en-US" sz="1300" baseline="0" dirty="0"/>
                        <a:t> 씩</a:t>
                      </a:r>
                      <a:endParaRPr lang="en-US" altLang="ko-KR" sz="1300" baseline="0" dirty="0"/>
                    </a:p>
                    <a:p>
                      <a:pPr latinLnBrk="1"/>
                      <a:r>
                        <a:rPr lang="ko-KR" altLang="en-US" sz="1300" baseline="0" dirty="0"/>
                        <a:t>페이지 처리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B7533C61-0F12-41B7-9972-F531DB78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" y="1070461"/>
            <a:ext cx="5760640" cy="471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9A1F6C7F-C81C-46C3-8AA1-0F2422F7A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t="8719" r="17450" b="6099"/>
          <a:stretch/>
        </p:blipFill>
        <p:spPr bwMode="auto">
          <a:xfrm>
            <a:off x="3725310" y="1402861"/>
            <a:ext cx="84044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BA6DA2-C3AF-4D8E-9039-EE37224522B9}"/>
              </a:ext>
            </a:extLst>
          </p:cNvPr>
          <p:cNvSpPr/>
          <p:nvPr/>
        </p:nvSpPr>
        <p:spPr>
          <a:xfrm>
            <a:off x="776536" y="2218952"/>
            <a:ext cx="1512168" cy="14060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90A631-99D1-41DF-8C1B-ABF3A16E28BD}"/>
              </a:ext>
            </a:extLst>
          </p:cNvPr>
          <p:cNvSpPr/>
          <p:nvPr/>
        </p:nvSpPr>
        <p:spPr>
          <a:xfrm>
            <a:off x="5768800" y="2933611"/>
            <a:ext cx="157243" cy="18245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B6148-0B50-45A7-8A98-D0D10C62BC19}"/>
              </a:ext>
            </a:extLst>
          </p:cNvPr>
          <p:cNvSpPr/>
          <p:nvPr/>
        </p:nvSpPr>
        <p:spPr>
          <a:xfrm>
            <a:off x="5241032" y="2351520"/>
            <a:ext cx="360040" cy="309370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D6F8DE-D674-4E8D-8AEA-FA3DEF3B9AF2}"/>
              </a:ext>
            </a:extLst>
          </p:cNvPr>
          <p:cNvSpPr/>
          <p:nvPr/>
        </p:nvSpPr>
        <p:spPr>
          <a:xfrm>
            <a:off x="776536" y="2348880"/>
            <a:ext cx="5422626" cy="343865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BBB90508-F671-4757-93F6-FF6175F1721C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5400000" flipH="1" flipV="1">
            <a:off x="2427075" y="967534"/>
            <a:ext cx="287582" cy="15782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F29A0C-5A06-41AE-AD13-A5FA3A49F63D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2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4" name="그룹 10"/>
          <p:cNvGrpSpPr/>
          <p:nvPr/>
        </p:nvGrpSpPr>
        <p:grpSpPr>
          <a:xfrm>
            <a:off x="1623380" y="1870702"/>
            <a:ext cx="360343" cy="385918"/>
            <a:chOff x="1196958" y="234770"/>
            <a:chExt cx="360343" cy="38591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그룹 19"/>
          <p:cNvGrpSpPr/>
          <p:nvPr/>
        </p:nvGrpSpPr>
        <p:grpSpPr>
          <a:xfrm>
            <a:off x="5889104" y="2852936"/>
            <a:ext cx="360343" cy="400110"/>
            <a:chOff x="1196958" y="234770"/>
            <a:chExt cx="360343" cy="40011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0" name="그룹 22"/>
          <p:cNvGrpSpPr/>
          <p:nvPr/>
        </p:nvGrpSpPr>
        <p:grpSpPr>
          <a:xfrm>
            <a:off x="5025008" y="5301208"/>
            <a:ext cx="360343" cy="400110"/>
            <a:chOff x="1196958" y="234770"/>
            <a:chExt cx="360343" cy="40011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3" name="그룹 25"/>
          <p:cNvGrpSpPr/>
          <p:nvPr/>
        </p:nvGrpSpPr>
        <p:grpSpPr>
          <a:xfrm>
            <a:off x="606642" y="3789040"/>
            <a:ext cx="360343" cy="400110"/>
            <a:chOff x="1196958" y="234770"/>
            <a:chExt cx="360343" cy="40011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6" name="그룹 29"/>
          <p:cNvGrpSpPr/>
          <p:nvPr/>
        </p:nvGrpSpPr>
        <p:grpSpPr>
          <a:xfrm>
            <a:off x="3359895" y="1404150"/>
            <a:ext cx="360343" cy="400110"/>
            <a:chOff x="1196958" y="234770"/>
            <a:chExt cx="360343" cy="40011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BA6DA2-C3AF-4D8E-9039-EE37224522B9}"/>
              </a:ext>
            </a:extLst>
          </p:cNvPr>
          <p:cNvSpPr/>
          <p:nvPr/>
        </p:nvSpPr>
        <p:spPr>
          <a:xfrm>
            <a:off x="3314068" y="5584024"/>
            <a:ext cx="288032" cy="140606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22"/>
          <p:cNvGrpSpPr/>
          <p:nvPr/>
        </p:nvGrpSpPr>
        <p:grpSpPr>
          <a:xfrm>
            <a:off x="3051914" y="5272330"/>
            <a:ext cx="360343" cy="400110"/>
            <a:chOff x="1196958" y="234770"/>
            <a:chExt cx="360343" cy="4001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BA6DA2-C3AF-4D8E-9039-EE37224522B9}"/>
              </a:ext>
            </a:extLst>
          </p:cNvPr>
          <p:cNvSpPr/>
          <p:nvPr/>
        </p:nvSpPr>
        <p:spPr>
          <a:xfrm>
            <a:off x="3728864" y="1416186"/>
            <a:ext cx="792088" cy="78867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7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872" y="2128788"/>
            <a:ext cx="222707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팀원소개 및 업무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목표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개발환경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타임라인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ERD</a:t>
            </a: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921" y="1988840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01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8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5853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78598"/>
              </p:ext>
            </p:extLst>
          </p:nvPr>
        </p:nvGraphicFramePr>
        <p:xfrm>
          <a:off x="6753200" y="942603"/>
          <a:ext cx="2736305" cy="4934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adMemList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adMain</a:t>
                      </a:r>
                      <a:r>
                        <a:rPr lang="ko-KR" altLang="en-US" sz="1300" dirty="0"/>
                        <a:t>페이지에서 </a:t>
                      </a:r>
                      <a:r>
                        <a:rPr lang="en-US" altLang="ko-KR" sz="1300" dirty="0"/>
                        <a:t>Member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클릭 시 해당 페이지 제공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 리스트 내 검색 기능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spc="-150" dirty="0"/>
                        <a:t>이메일과 이름으로 검색 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구매자의 요청이 있으면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사이트의 가입을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진행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가입된 전체 구매자의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리스트를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  <a:tr h="14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해당 구매자의 예약현황을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확인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취소할 수 있는 페이지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구매자의 예약현황 페이지로 이동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17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구매자의 요청이 있으면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대리로 개인정보 수정 및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확인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구매자의 정보 페이지로 이동</a:t>
                      </a:r>
                      <a:endParaRPr lang="en-US" altLang="ko-KR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9833"/>
                  </a:ext>
                </a:extLst>
              </a:tr>
            </a:tbl>
          </a:graphicData>
        </a:graphic>
      </p:graphicFrame>
      <p:pic>
        <p:nvPicPr>
          <p:cNvPr id="36" name="Picture 2">
            <a:extLst>
              <a:ext uri="{FF2B5EF4-FFF2-40B4-BE49-F238E27FC236}">
                <a16:creationId xmlns:a16="http://schemas.microsoft.com/office/drawing/2014/main" id="{E1AB8B8A-7F5D-45F6-85AE-B90A0C9D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2" y="1161838"/>
            <a:ext cx="5927240" cy="4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76B7530F-AE05-422A-B80E-83DC1A413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7065" r="21601" b="15216"/>
          <a:stretch/>
        </p:blipFill>
        <p:spPr bwMode="auto">
          <a:xfrm>
            <a:off x="4217902" y="1772816"/>
            <a:ext cx="734881" cy="61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407255-AF5B-40A0-8783-AC45670F8820}"/>
              </a:ext>
            </a:extLst>
          </p:cNvPr>
          <p:cNvSpPr/>
          <p:nvPr/>
        </p:nvSpPr>
        <p:spPr>
          <a:xfrm>
            <a:off x="704528" y="2419490"/>
            <a:ext cx="1440160" cy="21742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AD430C5-B130-4AA5-A238-4647D3CED552}"/>
              </a:ext>
            </a:extLst>
          </p:cNvPr>
          <p:cNvSpPr/>
          <p:nvPr/>
        </p:nvSpPr>
        <p:spPr>
          <a:xfrm>
            <a:off x="704528" y="2564904"/>
            <a:ext cx="216024" cy="216024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856778-5B2B-4F53-A10B-E6DE94032187}"/>
              </a:ext>
            </a:extLst>
          </p:cNvPr>
          <p:cNvSpPr/>
          <p:nvPr/>
        </p:nvSpPr>
        <p:spPr>
          <a:xfrm>
            <a:off x="704528" y="2780927"/>
            <a:ext cx="5256584" cy="277339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5C6D2A-F192-49D3-8F0C-2B413C5968A7}"/>
              </a:ext>
            </a:extLst>
          </p:cNvPr>
          <p:cNvSpPr/>
          <p:nvPr/>
        </p:nvSpPr>
        <p:spPr>
          <a:xfrm>
            <a:off x="5385048" y="2985401"/>
            <a:ext cx="360040" cy="21742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A78D96-8EC9-4B3E-B7CF-8EEABDEF180A}"/>
              </a:ext>
            </a:extLst>
          </p:cNvPr>
          <p:cNvSpPr/>
          <p:nvPr/>
        </p:nvSpPr>
        <p:spPr>
          <a:xfrm>
            <a:off x="4736976" y="2995554"/>
            <a:ext cx="360040" cy="21742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52CBB98-B48F-46FD-A7F0-E7C8BC498088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33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34" name="그룹 10"/>
          <p:cNvGrpSpPr/>
          <p:nvPr/>
        </p:nvGrpSpPr>
        <p:grpSpPr>
          <a:xfrm>
            <a:off x="2072680" y="2132856"/>
            <a:ext cx="360343" cy="385918"/>
            <a:chOff x="1196958" y="234770"/>
            <a:chExt cx="360343" cy="38591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5" name="그룹 16"/>
          <p:cNvGrpSpPr/>
          <p:nvPr/>
        </p:nvGrpSpPr>
        <p:grpSpPr>
          <a:xfrm>
            <a:off x="5122894" y="3068960"/>
            <a:ext cx="360343" cy="400110"/>
            <a:chOff x="1196958" y="234770"/>
            <a:chExt cx="360343" cy="40011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6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8" name="그룹 19"/>
          <p:cNvGrpSpPr/>
          <p:nvPr/>
        </p:nvGrpSpPr>
        <p:grpSpPr>
          <a:xfrm>
            <a:off x="4448944" y="3068960"/>
            <a:ext cx="360343" cy="400110"/>
            <a:chOff x="1196958" y="234770"/>
            <a:chExt cx="360343" cy="400110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4" name="그룹 22"/>
          <p:cNvGrpSpPr/>
          <p:nvPr/>
        </p:nvGrpSpPr>
        <p:grpSpPr>
          <a:xfrm>
            <a:off x="3763368" y="2564904"/>
            <a:ext cx="360343" cy="400110"/>
            <a:chOff x="1196958" y="234770"/>
            <a:chExt cx="360343" cy="40011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7" name="그룹 25"/>
          <p:cNvGrpSpPr/>
          <p:nvPr/>
        </p:nvGrpSpPr>
        <p:grpSpPr>
          <a:xfrm>
            <a:off x="370366" y="2492896"/>
            <a:ext cx="360343" cy="400110"/>
            <a:chOff x="1196958" y="234770"/>
            <a:chExt cx="360343" cy="40011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0" name="그룹 29"/>
          <p:cNvGrpSpPr/>
          <p:nvPr/>
        </p:nvGrpSpPr>
        <p:grpSpPr>
          <a:xfrm>
            <a:off x="3872880" y="1700808"/>
            <a:ext cx="360343" cy="400110"/>
            <a:chOff x="1196958" y="234770"/>
            <a:chExt cx="360343" cy="4001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8407255-AF5B-40A0-8783-AC45670F8820}"/>
              </a:ext>
            </a:extLst>
          </p:cNvPr>
          <p:cNvSpPr/>
          <p:nvPr/>
        </p:nvSpPr>
        <p:spPr>
          <a:xfrm>
            <a:off x="4198416" y="1772816"/>
            <a:ext cx="754584" cy="64807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7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FF5BA-D01B-42BF-8E1F-93199682B32B}"/>
              </a:ext>
            </a:extLst>
          </p:cNvPr>
          <p:cNvSpPr/>
          <p:nvPr/>
        </p:nvSpPr>
        <p:spPr>
          <a:xfrm>
            <a:off x="200030" y="188912"/>
            <a:ext cx="9505942" cy="648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654195-F785-4171-819A-003C83083140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B818D8-20C8-47A7-9115-6AEF159AE516}"/>
              </a:ext>
            </a:extLst>
          </p:cNvPr>
          <p:cNvCxnSpPr>
            <a:cxnSpLocks/>
          </p:cNvCxnSpPr>
          <p:nvPr/>
        </p:nvCxnSpPr>
        <p:spPr>
          <a:xfrm>
            <a:off x="3581047" y="622200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8B4C3-967C-4534-A783-34B8B5CA4A59}"/>
              </a:ext>
            </a:extLst>
          </p:cNvPr>
          <p:cNvSpPr txBox="1"/>
          <p:nvPr/>
        </p:nvSpPr>
        <p:spPr>
          <a:xfrm>
            <a:off x="1320203" y="197641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관리자 페이지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800DE9-09FE-4F68-BE42-DC9CCCBC7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92826"/>
              </p:ext>
            </p:extLst>
          </p:nvPr>
        </p:nvGraphicFramePr>
        <p:xfrm>
          <a:off x="6731846" y="1779946"/>
          <a:ext cx="2736305" cy="36545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001679158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86666745"/>
                    </a:ext>
                  </a:extLst>
                </a:gridCol>
                <a:gridCol w="1944217">
                  <a:extLst>
                    <a:ext uri="{9D8B030D-6E8A-4147-A177-3AD203B41FA5}">
                      <a16:colId xmlns:a16="http://schemas.microsoft.com/office/drawing/2014/main" val="522487655"/>
                    </a:ext>
                  </a:extLst>
                </a:gridCol>
              </a:tblGrid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/>
                        <a:t>reviewList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77036"/>
                  </a:ext>
                </a:extLst>
              </a:tr>
              <a:tr h="270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/>
                        <a:t>adMain</a:t>
                      </a:r>
                      <a:r>
                        <a:rPr lang="ko-KR" altLang="en-US" sz="1300" dirty="0"/>
                        <a:t>페이지에서 </a:t>
                      </a:r>
                      <a:r>
                        <a:rPr lang="en-US" altLang="ko-KR" sz="1300" dirty="0"/>
                        <a:t>Reviews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클릭 시 해당 페이지 제공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25277"/>
                  </a:ext>
                </a:extLst>
              </a:tr>
              <a:tr h="2617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담당자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신서영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윤서호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이병화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/>
                        <a:t>손안우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68552"/>
                  </a:ext>
                </a:extLst>
              </a:tr>
              <a:tr h="3462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주요기능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712003"/>
                  </a:ext>
                </a:extLst>
              </a:tr>
              <a:tr h="179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후기 페이지 내 검색 기능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94305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숙소 이름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후기 작성자로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검색 가능</a:t>
                      </a:r>
                      <a:endParaRPr lang="en-US" altLang="ko-K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96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사이트의 등록된 모든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후기를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513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작성자의 요청이 있거나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잘못된 정보 혹은 비속어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사용 등의 문제가 있는 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ko-KR" altLang="en-US" sz="1300" dirty="0"/>
                        <a:t>후기를 관리자가 삭제 가능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78469"/>
                  </a:ext>
                </a:extLst>
              </a:tr>
            </a:tbl>
          </a:graphicData>
        </a:graphic>
      </p:graphicFrame>
      <p:pic>
        <p:nvPicPr>
          <p:cNvPr id="36" name="Picture 3">
            <a:extLst>
              <a:ext uri="{FF2B5EF4-FFF2-40B4-BE49-F238E27FC236}">
                <a16:creationId xmlns:a16="http://schemas.microsoft.com/office/drawing/2014/main" id="{F5F423CC-1187-4832-B219-D8FF4A37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89" y="1026639"/>
            <a:ext cx="6054909" cy="4778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2E8E83D2-7ABF-45CA-A8B8-2C95BCFE5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7875" r="9732" b="5501"/>
          <a:stretch/>
        </p:blipFill>
        <p:spPr bwMode="auto">
          <a:xfrm>
            <a:off x="4132250" y="1357803"/>
            <a:ext cx="981927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3442ED-6FBC-48EB-B2F9-67A5C8AD759D}"/>
              </a:ext>
            </a:extLst>
          </p:cNvPr>
          <p:cNvSpPr/>
          <p:nvPr/>
        </p:nvSpPr>
        <p:spPr>
          <a:xfrm>
            <a:off x="680149" y="2160480"/>
            <a:ext cx="1600535" cy="178532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9829C7-AD82-4148-A212-EF9D72DD14AF}"/>
              </a:ext>
            </a:extLst>
          </p:cNvPr>
          <p:cNvSpPr/>
          <p:nvPr/>
        </p:nvSpPr>
        <p:spPr>
          <a:xfrm>
            <a:off x="680149" y="2318545"/>
            <a:ext cx="5713011" cy="3558727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76900F-AEF4-43E0-8287-F5042440BA6F}"/>
              </a:ext>
            </a:extLst>
          </p:cNvPr>
          <p:cNvSpPr/>
          <p:nvPr/>
        </p:nvSpPr>
        <p:spPr>
          <a:xfrm>
            <a:off x="5982903" y="2505582"/>
            <a:ext cx="207535" cy="192941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372136-809B-4B43-A0B2-8BC2AEE248BC}"/>
              </a:ext>
            </a:extLst>
          </p:cNvPr>
          <p:cNvSpPr txBox="1"/>
          <p:nvPr/>
        </p:nvSpPr>
        <p:spPr>
          <a:xfrm>
            <a:off x="128464" y="273039"/>
            <a:ext cx="931713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5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  <p:grpSp>
        <p:nvGrpSpPr>
          <p:cNvPr id="26" name="그룹 10"/>
          <p:cNvGrpSpPr/>
          <p:nvPr/>
        </p:nvGrpSpPr>
        <p:grpSpPr>
          <a:xfrm>
            <a:off x="2144688" y="1844824"/>
            <a:ext cx="360343" cy="385918"/>
            <a:chOff x="1196958" y="234770"/>
            <a:chExt cx="360343" cy="38591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342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9" name="그룹 22"/>
          <p:cNvGrpSpPr/>
          <p:nvPr/>
        </p:nvGrpSpPr>
        <p:grpSpPr>
          <a:xfrm>
            <a:off x="5745088" y="2636912"/>
            <a:ext cx="360343" cy="400110"/>
            <a:chOff x="1196958" y="234770"/>
            <a:chExt cx="360343" cy="40011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" name="그룹 25"/>
          <p:cNvGrpSpPr/>
          <p:nvPr/>
        </p:nvGrpSpPr>
        <p:grpSpPr>
          <a:xfrm>
            <a:off x="497130" y="3645024"/>
            <a:ext cx="360343" cy="400110"/>
            <a:chOff x="1196958" y="234770"/>
            <a:chExt cx="360343" cy="40011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5" name="그룹 29"/>
          <p:cNvGrpSpPr/>
          <p:nvPr/>
        </p:nvGrpSpPr>
        <p:grpSpPr>
          <a:xfrm>
            <a:off x="3823750" y="1268760"/>
            <a:ext cx="360343" cy="400110"/>
            <a:chOff x="1196958" y="234770"/>
            <a:chExt cx="360343" cy="40011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87C8C5A-70FF-4724-B0E4-D4038D0B424F}"/>
                </a:ext>
              </a:extLst>
            </p:cNvPr>
            <p:cNvSpPr/>
            <p:nvPr/>
          </p:nvSpPr>
          <p:spPr>
            <a:xfrm>
              <a:off x="1208584" y="260648"/>
              <a:ext cx="300286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2B53CC-1AE9-41E5-B714-3262F51F67C7}"/>
                </a:ext>
              </a:extLst>
            </p:cNvPr>
            <p:cNvSpPr txBox="1"/>
            <p:nvPr/>
          </p:nvSpPr>
          <p:spPr>
            <a:xfrm>
              <a:off x="1196958" y="234770"/>
              <a:ext cx="36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3442ED-6FBC-48EB-B2F9-67A5C8AD759D}"/>
              </a:ext>
            </a:extLst>
          </p:cNvPr>
          <p:cNvSpPr/>
          <p:nvPr/>
        </p:nvSpPr>
        <p:spPr>
          <a:xfrm>
            <a:off x="4144553" y="1340768"/>
            <a:ext cx="952463" cy="72008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2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23">
            <a:extLst>
              <a:ext uri="{FF2B5EF4-FFF2-40B4-BE49-F238E27FC236}">
                <a16:creationId xmlns:a16="http://schemas.microsoft.com/office/drawing/2014/main" id="{DA978D7C-1F4C-4FCC-B4D5-997A68D4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656" y="2587790"/>
            <a:ext cx="6264696" cy="184932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/>
            <a:r>
              <a:rPr lang="en-US" altLang="ko-KR" sz="6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Thank You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4281031" y="1237763"/>
            <a:ext cx="1343507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125">
            <a:extLst>
              <a:ext uri="{FF2B5EF4-FFF2-40B4-BE49-F238E27FC236}">
                <a16:creationId xmlns:a16="http://schemas.microsoft.com/office/drawing/2014/main" id="{8D68D9CC-0771-4912-A95F-3E86D37D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300" y="2447842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Q &amp; A</a:t>
            </a:r>
          </a:p>
        </p:txBody>
      </p:sp>
      <p:pic>
        <p:nvPicPr>
          <p:cNvPr id="7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0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368824" y="1237763"/>
            <a:ext cx="316792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23">
            <a:extLst>
              <a:ext uri="{FF2B5EF4-FFF2-40B4-BE49-F238E27FC236}">
                <a16:creationId xmlns:a16="http://schemas.microsoft.com/office/drawing/2014/main" id="{D04BD262-CC54-4CB4-A5E6-6153F7EEA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2142182"/>
            <a:ext cx="180020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 페이지 구성</a:t>
            </a:r>
          </a:p>
          <a:p>
            <a:pPr algn="ctr"/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 </a:t>
            </a: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CSS</a:t>
            </a: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 기능 구현</a:t>
            </a:r>
          </a:p>
          <a:p>
            <a:pPr algn="ctr"/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 </a:t>
            </a: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DB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구축</a:t>
            </a:r>
          </a:p>
          <a:p>
            <a:pPr algn="ctr"/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Q&amp;A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페이지 구성</a:t>
            </a:r>
          </a:p>
          <a:p>
            <a:pPr algn="ctr"/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Q&amp;A 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기능 구현</a:t>
            </a:r>
          </a:p>
          <a:p>
            <a:pPr algn="ctr"/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Q&amp;A  DB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팀원 소개 및 업무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D6FE9-D370-41DD-BF38-A5B9EF078FE0}"/>
              </a:ext>
            </a:extLst>
          </p:cNvPr>
          <p:cNvSpPr txBox="1"/>
          <p:nvPr/>
        </p:nvSpPr>
        <p:spPr>
          <a:xfrm>
            <a:off x="128464" y="273039"/>
            <a:ext cx="128830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1" name="Oval 23">
            <a:extLst>
              <a:ext uri="{FF2B5EF4-FFF2-40B4-BE49-F238E27FC236}">
                <a16:creationId xmlns:a16="http://schemas.microsoft.com/office/drawing/2014/main" id="{462EB303-DFBE-4B38-892B-0238FBA3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865" y="2141691"/>
            <a:ext cx="180020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전체 </a:t>
            </a: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CSS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판매자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판매자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검색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호텔 검색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예약현황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예약현황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29D6BF56-BBE0-41E1-A76A-2872D2EDB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226" y="2141691"/>
            <a:ext cx="180020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구매자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구매자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후기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후기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DB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 및 보수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PPT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제작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메일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1D559D71-325D-4C5E-BA81-E5E0CD4BD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896" y="2142181"/>
            <a:ext cx="1800200" cy="3451860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\</a:t>
            </a: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검색 페이지 구성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검색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필터링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호텔 등록 기능 구현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호텔 등록 페이지 구성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점검 및 코드 분석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호텔 </a:t>
            </a:r>
            <a:r>
              <a:rPr lang="en-US" altLang="ko-KR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DB </a:t>
            </a:r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구축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8CD71B0E-1585-41A1-BCF0-9F8122137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43" y="1916832"/>
            <a:ext cx="1242817" cy="527076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손안우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8" name="직사각형 125">
            <a:extLst>
              <a:ext uri="{FF2B5EF4-FFF2-40B4-BE49-F238E27FC236}">
                <a16:creationId xmlns:a16="http://schemas.microsoft.com/office/drawing/2014/main" id="{D6AFA9BE-FDA1-4A3A-B57C-56619F82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556" y="1916832"/>
            <a:ext cx="1242817" cy="527076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신서영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AA631BAC-7E52-4A29-AF5B-570BC03A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917" y="1916832"/>
            <a:ext cx="1242817" cy="527076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윤서호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2AD86291-E339-4055-94E4-5C346758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587" y="1916832"/>
            <a:ext cx="1242817" cy="527076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  <a:defRPr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이병화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16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835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목표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A54CF-E597-4E3D-8F36-0223013C3079}"/>
              </a:ext>
            </a:extLst>
          </p:cNvPr>
          <p:cNvSpPr txBox="1"/>
          <p:nvPr/>
        </p:nvSpPr>
        <p:spPr>
          <a:xfrm>
            <a:off x="128464" y="273039"/>
            <a:ext cx="128830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1026" name="Picture 2" descr="호텔 이모지에 대한 이미지 검색결과">
            <a:extLst>
              <a:ext uri="{FF2B5EF4-FFF2-40B4-BE49-F238E27FC236}">
                <a16:creationId xmlns:a16="http://schemas.microsoft.com/office/drawing/2014/main" id="{391EA905-E737-460F-BF98-1F817183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53" y="2780902"/>
            <a:ext cx="1392438" cy="13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여행객 일러스트에 대한 이미지 검색결과">
            <a:extLst>
              <a:ext uri="{FF2B5EF4-FFF2-40B4-BE49-F238E27FC236}">
                <a16:creationId xmlns:a16="http://schemas.microsoft.com/office/drawing/2014/main" id="{EA4E1347-0BF0-4D67-9ABC-229A4EE1B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"/>
          <a:stretch/>
        </p:blipFill>
        <p:spPr bwMode="auto">
          <a:xfrm>
            <a:off x="7035944" y="2780902"/>
            <a:ext cx="1414553" cy="13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7A0E9F-3701-41B2-BA0D-F63A903CF5A8}"/>
              </a:ext>
            </a:extLst>
          </p:cNvPr>
          <p:cNvCxnSpPr/>
          <p:nvPr/>
        </p:nvCxnSpPr>
        <p:spPr>
          <a:xfrm>
            <a:off x="2864768" y="3140968"/>
            <a:ext cx="9229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8B25C6-1032-48D6-B209-17DD902C8871}"/>
              </a:ext>
            </a:extLst>
          </p:cNvPr>
          <p:cNvCxnSpPr/>
          <p:nvPr/>
        </p:nvCxnSpPr>
        <p:spPr>
          <a:xfrm>
            <a:off x="6050083" y="3149598"/>
            <a:ext cx="9229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430A9C-B3B4-42C2-ACEC-AB211025A0FD}"/>
              </a:ext>
            </a:extLst>
          </p:cNvPr>
          <p:cNvCxnSpPr>
            <a:cxnSpLocks/>
          </p:cNvCxnSpPr>
          <p:nvPr/>
        </p:nvCxnSpPr>
        <p:spPr>
          <a:xfrm flipH="1">
            <a:off x="2864767" y="3800813"/>
            <a:ext cx="9229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362816D-8A47-409F-A3B4-9FC9DFAF04E1}"/>
              </a:ext>
            </a:extLst>
          </p:cNvPr>
          <p:cNvCxnSpPr>
            <a:cxnSpLocks/>
          </p:cNvCxnSpPr>
          <p:nvPr/>
        </p:nvCxnSpPr>
        <p:spPr>
          <a:xfrm flipH="1">
            <a:off x="6050083" y="3812341"/>
            <a:ext cx="92297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9B670-FF1C-4ED1-BD54-998822093A53}"/>
              </a:ext>
            </a:extLst>
          </p:cNvPr>
          <p:cNvSpPr txBox="1"/>
          <p:nvPr/>
        </p:nvSpPr>
        <p:spPr>
          <a:xfrm>
            <a:off x="2777191" y="2746568"/>
            <a:ext cx="1222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숙소 등록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8DA3A-2462-4B2E-AC81-1272DC5BD7D0}"/>
              </a:ext>
            </a:extLst>
          </p:cNvPr>
          <p:cNvSpPr txBox="1"/>
          <p:nvPr/>
        </p:nvSpPr>
        <p:spPr>
          <a:xfrm>
            <a:off x="6012293" y="2802387"/>
            <a:ext cx="1222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정보 제공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4BD43-481D-4DAC-95E7-F62EB26FDE38}"/>
              </a:ext>
            </a:extLst>
          </p:cNvPr>
          <p:cNvSpPr txBox="1"/>
          <p:nvPr/>
        </p:nvSpPr>
        <p:spPr>
          <a:xfrm>
            <a:off x="2785141" y="3851909"/>
            <a:ext cx="1222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고객 유치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B0361-8ED8-42F3-9C43-0905D480DFFB}"/>
              </a:ext>
            </a:extLst>
          </p:cNvPr>
          <p:cNvSpPr txBox="1"/>
          <p:nvPr/>
        </p:nvSpPr>
        <p:spPr>
          <a:xfrm>
            <a:off x="6012293" y="3866681"/>
            <a:ext cx="1222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숙소 예약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C8E24EB-3C9E-49CC-B5F4-6A26B5B71353}"/>
              </a:ext>
            </a:extLst>
          </p:cNvPr>
          <p:cNvCxnSpPr>
            <a:stCxn id="1026" idx="0"/>
            <a:endCxn id="11" idx="0"/>
          </p:cNvCxnSpPr>
          <p:nvPr/>
        </p:nvCxnSpPr>
        <p:spPr>
          <a:xfrm rot="5400000" flipH="1" flipV="1">
            <a:off x="4912096" y="-50222"/>
            <a:ext cx="12700" cy="5662249"/>
          </a:xfrm>
          <a:prstGeom prst="bentConnector3">
            <a:avLst>
              <a:gd name="adj1" fmla="val 578446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5B6E23-B241-4F87-AE2A-09406DF07CD6}"/>
              </a:ext>
            </a:extLst>
          </p:cNvPr>
          <p:cNvSpPr txBox="1"/>
          <p:nvPr/>
        </p:nvSpPr>
        <p:spPr>
          <a:xfrm>
            <a:off x="3944888" y="1667604"/>
            <a:ext cx="17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숙소 홍보의 편의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27A5FA1-FE31-49E4-B1F9-14CD003FED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09204" y="1357349"/>
            <a:ext cx="12700" cy="5662249"/>
          </a:xfrm>
          <a:prstGeom prst="bentConnector3">
            <a:avLst>
              <a:gd name="adj1" fmla="val -6867984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6C01C6-04D3-47B3-A931-994DEF649C73}"/>
              </a:ext>
            </a:extLst>
          </p:cNvPr>
          <p:cNvSpPr txBox="1"/>
          <p:nvPr/>
        </p:nvSpPr>
        <p:spPr>
          <a:xfrm>
            <a:off x="3944888" y="5101064"/>
            <a:ext cx="17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정보 검색의 편의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160913" y="2915845"/>
            <a:ext cx="1612344" cy="110534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logo4.png">
            <a:extLst>
              <a:ext uri="{FF2B5EF4-FFF2-40B4-BE49-F238E27FC236}">
                <a16:creationId xmlns:a16="http://schemas.microsoft.com/office/drawing/2014/main" id="{7DA57A7C-0B4B-4FE4-B618-3F9F4A6C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79" y="3147185"/>
            <a:ext cx="1228572" cy="6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user\Desktop\logo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70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개발 환경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D4EA2-386E-49B1-8570-E88FB9A99E5C}"/>
              </a:ext>
            </a:extLst>
          </p:cNvPr>
          <p:cNvSpPr txBox="1"/>
          <p:nvPr/>
        </p:nvSpPr>
        <p:spPr>
          <a:xfrm>
            <a:off x="128464" y="273039"/>
            <a:ext cx="128830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4A994D-6276-4F13-9F0F-BB56C4717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187283"/>
              </p:ext>
            </p:extLst>
          </p:nvPr>
        </p:nvGraphicFramePr>
        <p:xfrm>
          <a:off x="1064568" y="1364670"/>
          <a:ext cx="7848872" cy="48006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6851652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3353761899"/>
                    </a:ext>
                  </a:extLst>
                </a:gridCol>
              </a:tblGrid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 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350278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 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41009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Develop Tool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Eclipse Oxygen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35866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Database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Oracle 11g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446768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Java, CSS, HTML, </a:t>
                      </a:r>
                      <a:r>
                        <a:rPr lang="en-US" altLang="ko-KR" dirty="0" err="1"/>
                        <a:t>javascript</a:t>
                      </a:r>
                      <a:r>
                        <a:rPr lang="en-US" altLang="ko-KR" dirty="0"/>
                        <a:t>, jQuery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698700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OracleJDK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sz="1800" kern="1200" dirty="0">
                          <a:effectLst/>
                        </a:rPr>
                        <a:t>build 1.8.0_221)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147752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Library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Spring Framework, </a:t>
                      </a:r>
                      <a:r>
                        <a:rPr lang="en-US" altLang="ko-KR" dirty="0" err="1"/>
                        <a:t>Mybatis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03483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Web Server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Apache Tomcat 8.5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140915"/>
                  </a:ext>
                </a:extLst>
              </a:tr>
            </a:tbl>
          </a:graphicData>
        </a:graphic>
      </p:graphicFrame>
      <p:pic>
        <p:nvPicPr>
          <p:cNvPr id="9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199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210428" y="1237763"/>
            <a:ext cx="348471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타임라인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999B1E-7172-4828-9BAF-C759A9A140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382" y="1382079"/>
            <a:ext cx="8971565" cy="4657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B6EAB-B07D-4E10-A88C-4B8A8CA0F382}"/>
              </a:ext>
            </a:extLst>
          </p:cNvPr>
          <p:cNvSpPr txBox="1"/>
          <p:nvPr/>
        </p:nvSpPr>
        <p:spPr>
          <a:xfrm>
            <a:off x="128464" y="273039"/>
            <a:ext cx="128830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8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551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ERD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0FEFE0-4C97-4432-9247-1AE9C8B26B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484784"/>
            <a:ext cx="8640960" cy="5115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BE3C3-2973-43FB-9931-41BC3C9EB3B7}"/>
              </a:ext>
            </a:extLst>
          </p:cNvPr>
          <p:cNvSpPr txBox="1"/>
          <p:nvPr/>
        </p:nvSpPr>
        <p:spPr>
          <a:xfrm>
            <a:off x="128464" y="273039"/>
            <a:ext cx="1288309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프로젝트 개요</a:t>
            </a:r>
            <a:endParaRPr lang="en-US" altLang="ko-KR" sz="13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8" name="Picture 2" descr="C:\Users\user\Desktop\log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90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23">
            <a:extLst>
              <a:ext uri="{FF2B5EF4-FFF2-40B4-BE49-F238E27FC236}">
                <a16:creationId xmlns:a16="http://schemas.microsoft.com/office/drawing/2014/main" id="{6DF5D556-9F63-449C-BC52-15F2B36A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880" y="2056780"/>
            <a:ext cx="2227070" cy="4087802"/>
          </a:xfrm>
          <a:prstGeom prst="rect">
            <a:avLst/>
          </a:prstGeom>
          <a:gradFill>
            <a:gsLst>
              <a:gs pos="42000">
                <a:schemeClr val="bg1">
                  <a:lumMod val="99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3175">
            <a:noFill/>
          </a:ln>
          <a:effectLst>
            <a:outerShdw blurRad="4445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ctr"/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  <a:p>
            <a:pPr algn="ctr"/>
            <a:endParaRPr lang="en-US" altLang="ko-KR" sz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구매자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가입 및 정보관리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검색 및 숙소 예약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후기작성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판매자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가입 및 정보관리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숙소 등록 및 예약 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r>
              <a:rPr lang="ko-KR" altLang="en-US" sz="1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관리자</a:t>
            </a:r>
            <a:endParaRPr lang="en-US" altLang="ko-KR" sz="1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algn="ctr"/>
            <a:endParaRPr lang="en-US" altLang="ko-KR" sz="10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구매자와 판매자의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>
                    <a:alpha val="7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활동 관리</a:t>
            </a:r>
            <a:endParaRPr lang="en-US" altLang="ko-KR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A50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>
                  <a:alpha val="70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1" name="직사각형 125">
            <a:extLst>
              <a:ext uri="{FF2B5EF4-FFF2-40B4-BE49-F238E27FC236}">
                <a16:creationId xmlns:a16="http://schemas.microsoft.com/office/drawing/2014/main" id="{2FA7A672-DCB8-4475-8E56-BFA7272E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307" y="1916832"/>
            <a:ext cx="360000" cy="360000"/>
          </a:xfrm>
          <a:prstGeom prst="rect">
            <a:avLst/>
          </a:prstGeom>
          <a:solidFill>
            <a:srgbClr val="DA5054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>
              <a:tabLst>
                <a:tab pos="1079500" algn="l"/>
                <a:tab pos="1701800" algn="l"/>
              </a:tabLst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02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5B6C4C-A34B-4081-9CD5-A3B41ED8D264}"/>
              </a:ext>
            </a:extLst>
          </p:cNvPr>
          <p:cNvCxnSpPr>
            <a:cxnSpLocks/>
          </p:cNvCxnSpPr>
          <p:nvPr/>
        </p:nvCxnSpPr>
        <p:spPr>
          <a:xfrm>
            <a:off x="200025" y="620713"/>
            <a:ext cx="81915" cy="0"/>
          </a:xfrm>
          <a:prstGeom prst="line">
            <a:avLst/>
          </a:prstGeom>
          <a:ln w="25400">
            <a:solidFill>
              <a:srgbClr val="DA5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3643727" y="1237763"/>
            <a:ext cx="261811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A3023E-B49B-472C-8F1B-E2A37BA6203D}"/>
              </a:ext>
            </a:extLst>
          </p:cNvPr>
          <p:cNvSpPr txBox="1"/>
          <p:nvPr/>
        </p:nvSpPr>
        <p:spPr>
          <a:xfrm>
            <a:off x="1312585" y="818855"/>
            <a:ext cx="7265161" cy="3476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300"/>
              </a:spcAft>
              <a:buSzPct val="80000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주요 기능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D1D1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pic>
        <p:nvPicPr>
          <p:cNvPr id="8" name="Picture 2" descr="C:\Users\user\Desktop\lo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3400" y="188640"/>
            <a:ext cx="936104" cy="40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310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8552</TotalTime>
  <Words>1928</Words>
  <Application>Microsoft Office PowerPoint</Application>
  <PresentationFormat>A4 용지(210x297mm)</PresentationFormat>
  <Paragraphs>899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siuser</dc:creator>
  <cp:lastModifiedBy>김예준</cp:lastModifiedBy>
  <cp:revision>1686</cp:revision>
  <cp:lastPrinted>2018-10-01T08:18:26Z</cp:lastPrinted>
  <dcterms:created xsi:type="dcterms:W3CDTF">2018-09-20T04:59:45Z</dcterms:created>
  <dcterms:modified xsi:type="dcterms:W3CDTF">2020-01-09T15:51:59Z</dcterms:modified>
</cp:coreProperties>
</file>